
<file path=[Content_Types].xml><?xml version="1.0" encoding="utf-8"?>
<Types xmlns="http://schemas.openxmlformats.org/package/2006/content-types">
  <Override PartName="/ppt/slides/slide12.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s/slide22.xml" ContentType="application/vnd.openxmlformats-officedocument.presentationml.slide+xml"/>
  <Override PartName="/ppt/slides/slide28.xml" ContentType="application/vnd.openxmlformats-officedocument.presentationml.slide+xml"/>
  <Override PartName="/ppt/theme/theme2.xml" ContentType="application/vnd.openxmlformats-officedocument.theme+xml"/>
  <Override PartName="/ppt/slides/slide2.xml" ContentType="application/vnd.openxmlformats-officedocument.presentationml.slide+xml"/>
  <Override PartName="/docProps/app.xml" ContentType="application/vnd.openxmlformats-officedocument.extended-properties+xml"/>
  <Override PartName="/ppt/slides/slide30.xml" ContentType="application/vnd.openxmlformats-officedocument.presentationml.slide+xml"/>
  <Override PartName="/ppt/slides/slide35.xml" ContentType="application/vnd.openxmlformats-officedocument.presentationml.slide+xml"/>
  <Override PartName="/ppt/slides/slide42.xml" ContentType="application/vnd.openxmlformats-officedocument.presentationml.slide+xml"/>
  <Override PartName="/ppt/slides/slide36.xml" ContentType="application/vnd.openxmlformats-officedocument.presentationml.slide+xml"/>
  <Override PartName="/ppt/slides/slide11.xml" ContentType="application/vnd.openxmlformats-officedocument.presentationml.slide+xml"/>
  <Override PartName="/ppt/slides/slide18.xml" ContentType="application/vnd.openxmlformats-officedocument.presentationml.slide+xml"/>
  <Override PartName="/ppt/slideLayouts/slideLayout3.xml" ContentType="application/vnd.openxmlformats-officedocument.presentationml.slideLayout+xml"/>
  <Override PartName="/ppt/slides/slide21.xml" ContentType="application/vnd.openxmlformats-officedocument.presentationml.slide+xml"/>
  <Override PartName="/ppt/slideLayouts/slideLayout5.xml" ContentType="application/vnd.openxmlformats-officedocument.presentationml.slideLayout+xml"/>
  <Override PartName="/ppt/slides/slide23.xml" ContentType="application/vnd.openxmlformats-officedocument.presentationml.slid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notesMasters/notesMaster1.xml" ContentType="application/vnd.openxmlformats-officedocument.presentationml.notesMaster+xml"/>
  <Override PartName="/ppt/slides/slide1.xml" ContentType="application/vnd.openxmlformats-officedocument.presentationml.slide+xml"/>
  <Override PartName="/ppt/tableStyles.xml" ContentType="application/vnd.openxmlformats-officedocument.presentationml.tableStyles+xml"/>
  <Default Extension="xml" ContentType="application/xml"/>
  <Override PartName="/ppt/slides/slide7.xml" ContentType="application/vnd.openxmlformats-officedocument.presentationml.slide+xml"/>
  <Override PartName="/ppt/slides/slide26.xml" ContentType="application/vnd.openxmlformats-officedocument.presentationml.slide+xml"/>
  <Override PartName="/ppt/slideMasters/slideMaster1.xml" ContentType="application/vnd.openxmlformats-officedocument.presentationml.slideMaster+xml"/>
  <Override PartName="/ppt/viewProps.xml" ContentType="application/vnd.openxmlformats-officedocument.presentationml.viewProps+xml"/>
  <Override PartName="/ppt/slides/slide25.xml" ContentType="application/vnd.openxmlformats-officedocument.presentationml.slide+xml"/>
  <Override PartName="/ppt/slides/slide13.xml" ContentType="application/vnd.openxmlformats-officedocument.presentationml.slide+xml"/>
  <Override PartName="/ppt/slides/slide40.xml" ContentType="application/vnd.openxmlformats-officedocument.presentationml.slide+xml"/>
  <Override PartName="/ppt/slides/slide14.xml" ContentType="application/vnd.openxmlformats-officedocument.presentationml.slide+xml"/>
  <Override PartName="/ppt/slides/slide34.xml" ContentType="application/vnd.openxmlformats-officedocument.presentationml.slide+xml"/>
  <Override PartName="/ppt/slides/slide44.xml" ContentType="application/vnd.openxmlformats-officedocument.presentationml.slide+xml"/>
  <Override PartName="/ppt/slides/slide20.xml" ContentType="application/vnd.openxmlformats-officedocument.presentationml.slide+xml"/>
  <Override PartName="/ppt/slides/slide17.xml" ContentType="application/vnd.openxmlformats-officedocument.presentationml.slide+xml"/>
  <Override PartName="/ppt/slideLayouts/slideLayout4.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notesSlides/notesSlide1.xml" ContentType="application/vnd.openxmlformats-officedocument.presentationml.notesSlide+xml"/>
  <Override PartName="/ppt/slides/slide43.xml" ContentType="application/vnd.openxmlformats-officedocument.presentationml.slide+xml"/>
  <Override PartName="/ppt/theme/theme1.xml" ContentType="application/vnd.openxmlformats-officedocument.theme+xml"/>
  <Override PartName="/ppt/slideLayouts/slideLayout6.xml" ContentType="application/vnd.openxmlformats-officedocument.presentationml.slideLayout+xml"/>
  <Override PartName="/ppt/presentation.xml" ContentType="application/vnd.openxmlformats-officedocument.presentationml.presentation.main+xml"/>
  <Override PartName="/ppt/slides/slide5.xml" ContentType="application/vnd.openxmlformats-officedocument.presentationml.slide+xml"/>
  <Override PartName="/ppt/slides/slide37.xml" ContentType="application/vnd.openxmlformats-officedocument.presentationml.slide+xml"/>
  <Override PartName="/ppt/slides/slide10.xml" ContentType="application/vnd.openxmlformats-officedocument.presentationml.slide+xml"/>
  <Override PartName="/ppt/slideLayouts/slideLayout7.xml" ContentType="application/vnd.openxmlformats-officedocument.presentationml.slideLayout+xml"/>
  <Override PartName="/ppt/slides/slide33.xml" ContentType="application/vnd.openxmlformats-officedocument.presentationml.slide+xml"/>
  <Override PartName="/ppt/presProps.xml" ContentType="application/vnd.openxmlformats-officedocument.presentationml.presProps+xml"/>
  <Default Extension="jpeg" ContentType="image/jpeg"/>
  <Default Extension="png" ContentType="image/png"/>
  <Override PartName="/ppt/slides/slide3.xml" ContentType="application/vnd.openxmlformats-officedocument.presentationml.slide+xml"/>
  <Override PartName="/ppt/slides/slide4.xml" ContentType="application/vnd.openxmlformats-officedocument.presentationml.slide+xml"/>
  <Override PartName="/ppt/slides/slide27.xml" ContentType="application/vnd.openxmlformats-officedocument.presentationml.slide+xml"/>
  <Override PartName="/ppt/slideLayouts/slideLayout11.xml" ContentType="application/vnd.openxmlformats-officedocument.presentationml.slideLayout+xml"/>
  <Override PartName="/docProps/core.xml" ContentType="application/vnd.openxmlformats-package.core-properties+xml"/>
  <Override PartName="/ppt/slides/slide8.xml" ContentType="application/vnd.openxmlformats-officedocument.presentationml.slide+xml"/>
  <Override PartName="/ppt/slides/slide31.xml" ContentType="application/vnd.openxmlformats-officedocument.presentationml.slide+xml"/>
  <Override PartName="/ppt/slides/slide15.xml" ContentType="application/vnd.openxmlformats-officedocument.presentationml.slide+xml"/>
  <Default Extension="bin" ContentType="application/vnd.openxmlformats-officedocument.presentationml.printerSettings"/>
  <Default Extension="rels" ContentType="application/vnd.openxmlformats-package.relationships+xml"/>
  <Override PartName="/ppt/slides/slide9.xml" ContentType="application/vnd.openxmlformats-officedocument.presentationml.slide+xml"/>
  <Override PartName="/ppt/slides/slide24.xml" ContentType="application/vnd.openxmlformats-officedocument.presentationml.slide+xml"/>
  <Override PartName="/ppt/slides/slide39.xml" ContentType="application/vnd.openxmlformats-officedocument.presentationml.slide+xml"/>
  <Override PartName="/ppt/slides/slide32.xml" ContentType="application/vnd.openxmlformats-officedocument.presentationml.slide+xml"/>
  <Override PartName="/ppt/slides/slide6.xml" ContentType="application/vnd.openxmlformats-officedocument.presentationml.slide+xml"/>
  <Override PartName="/ppt/slides/slide16.xml" ContentType="application/vnd.openxmlformats-officedocument.presentationml.slide+xml"/>
  <Override PartName="/ppt/slides/slide38.xml" ContentType="application/vnd.openxmlformats-officedocument.presentationml.slide+xml"/>
  <Override PartName="/ppt/slides/slide19.xml" ContentType="application/vnd.openxmlformats-officedocument.presentationml.slide+xml"/>
  <Override PartName="/ppt/slides/slide41.xml" ContentType="application/vnd.openxmlformats-officedocument.presentationml.slide+xml"/>
  <Override PartName="/ppt/slides/slide29.xml" ContentType="application/vnd.openxmlformats-officedocument.presentationml.slide+xml"/>
</Types>
</file>

<file path=_rels/.rels><?xml version="1.0" encoding="UTF-8" standalone="yes"?>
<Relationships xmlns="http://schemas.openxmlformats.org/package/2006/relationships"><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648" r:id="rId1"/>
  </p:sldMasterIdLst>
  <p:notesMasterIdLst>
    <p:notesMasterId r:id="rId46"/>
  </p:notesMasterIdLst>
  <p:sldIdLst>
    <p:sldId id="292" r:id="rId2"/>
    <p:sldId id="371" r:id="rId3"/>
    <p:sldId id="372" r:id="rId4"/>
    <p:sldId id="288" r:id="rId5"/>
    <p:sldId id="389" r:id="rId6"/>
    <p:sldId id="384" r:id="rId7"/>
    <p:sldId id="305" r:id="rId8"/>
    <p:sldId id="306" r:id="rId9"/>
    <p:sldId id="376" r:id="rId10"/>
    <p:sldId id="375" r:id="rId11"/>
    <p:sldId id="378" r:id="rId12"/>
    <p:sldId id="383" r:id="rId13"/>
    <p:sldId id="377" r:id="rId14"/>
    <p:sldId id="390" r:id="rId15"/>
    <p:sldId id="342" r:id="rId16"/>
    <p:sldId id="343" r:id="rId17"/>
    <p:sldId id="344" r:id="rId18"/>
    <p:sldId id="345" r:id="rId19"/>
    <p:sldId id="346" r:id="rId20"/>
    <p:sldId id="347" r:id="rId21"/>
    <p:sldId id="348" r:id="rId22"/>
    <p:sldId id="349" r:id="rId23"/>
    <p:sldId id="350" r:id="rId24"/>
    <p:sldId id="351" r:id="rId25"/>
    <p:sldId id="352" r:id="rId26"/>
    <p:sldId id="353" r:id="rId27"/>
    <p:sldId id="354" r:id="rId28"/>
    <p:sldId id="357" r:id="rId29"/>
    <p:sldId id="358" r:id="rId30"/>
    <p:sldId id="359" r:id="rId31"/>
    <p:sldId id="360" r:id="rId32"/>
    <p:sldId id="362" r:id="rId33"/>
    <p:sldId id="364" r:id="rId34"/>
    <p:sldId id="385" r:id="rId35"/>
    <p:sldId id="386" r:id="rId36"/>
    <p:sldId id="363" r:id="rId37"/>
    <p:sldId id="387" r:id="rId38"/>
    <p:sldId id="388" r:id="rId39"/>
    <p:sldId id="365" r:id="rId40"/>
    <p:sldId id="379" r:id="rId41"/>
    <p:sldId id="366" r:id="rId42"/>
    <p:sldId id="380" r:id="rId43"/>
    <p:sldId id="381" r:id="rId44"/>
    <p:sldId id="382" r:id="rId45"/>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ThumbnailView">
  <p:normalViewPr>
    <p:restoredLeft sz="15620"/>
    <p:restoredTop sz="94660"/>
  </p:normalViewPr>
  <p:slideViewPr>
    <p:cSldViewPr snapToGrid="0" snapToObjects="1">
      <p:cViewPr varScale="1">
        <p:scale>
          <a:sx n="100" d="100"/>
          <a:sy n="100" d="100"/>
        </p:scale>
        <p:origin x="-800"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39" Type="http://schemas.openxmlformats.org/officeDocument/2006/relationships/slide" Target="slides/slide38.xml"/><Relationship Id="rId7" Type="http://schemas.openxmlformats.org/officeDocument/2006/relationships/slide" Target="slides/slide6.xml"/><Relationship Id="rId43" Type="http://schemas.openxmlformats.org/officeDocument/2006/relationships/slide" Target="slides/slide42.xml"/><Relationship Id="rId25" Type="http://schemas.openxmlformats.org/officeDocument/2006/relationships/slide" Target="slides/slide24.xml"/><Relationship Id="rId10" Type="http://schemas.openxmlformats.org/officeDocument/2006/relationships/slide" Target="slides/slide9.xml"/><Relationship Id="rId50" Type="http://schemas.openxmlformats.org/officeDocument/2006/relationships/theme" Target="theme/theme1.xml"/><Relationship Id="rId17" Type="http://schemas.openxmlformats.org/officeDocument/2006/relationships/slide" Target="slides/slide16.xml"/><Relationship Id="rId9" Type="http://schemas.openxmlformats.org/officeDocument/2006/relationships/slide" Target="slides/slide8.xml"/><Relationship Id="rId18" Type="http://schemas.openxmlformats.org/officeDocument/2006/relationships/slide" Target="slides/slide17.xml"/><Relationship Id="rId27" Type="http://schemas.openxmlformats.org/officeDocument/2006/relationships/slide" Target="slides/slide26.xml"/><Relationship Id="rId14" Type="http://schemas.openxmlformats.org/officeDocument/2006/relationships/slide" Target="slides/slide13.xml"/><Relationship Id="rId4" Type="http://schemas.openxmlformats.org/officeDocument/2006/relationships/slide" Target="slides/slide3.xml"/><Relationship Id="rId28" Type="http://schemas.openxmlformats.org/officeDocument/2006/relationships/slide" Target="slides/slide27.xml"/><Relationship Id="rId45" Type="http://schemas.openxmlformats.org/officeDocument/2006/relationships/slide" Target="slides/slide44.xml"/><Relationship Id="rId42" Type="http://schemas.openxmlformats.org/officeDocument/2006/relationships/slide" Target="slides/slide41.xml"/><Relationship Id="rId6" Type="http://schemas.openxmlformats.org/officeDocument/2006/relationships/slide" Target="slides/slide5.xml"/><Relationship Id="rId49" Type="http://schemas.openxmlformats.org/officeDocument/2006/relationships/viewProps" Target="viewProps.xml"/><Relationship Id="rId44" Type="http://schemas.openxmlformats.org/officeDocument/2006/relationships/slide" Target="slides/slide43.xml"/><Relationship Id="rId19" Type="http://schemas.openxmlformats.org/officeDocument/2006/relationships/slide" Target="slides/slide18.xml"/><Relationship Id="rId38" Type="http://schemas.openxmlformats.org/officeDocument/2006/relationships/slide" Target="slides/slide37.xml"/><Relationship Id="rId20" Type="http://schemas.openxmlformats.org/officeDocument/2006/relationships/slide" Target="slides/slide19.xml"/><Relationship Id="rId2" Type="http://schemas.openxmlformats.org/officeDocument/2006/relationships/slide" Target="slides/slide1.xml"/><Relationship Id="rId46" Type="http://schemas.openxmlformats.org/officeDocument/2006/relationships/notesMaster" Target="notesMasters/notesMaster1.xml"/><Relationship Id="rId35" Type="http://schemas.openxmlformats.org/officeDocument/2006/relationships/slide" Target="slides/slide34.xml"/><Relationship Id="rId51" Type="http://schemas.openxmlformats.org/officeDocument/2006/relationships/tableStyles" Target="tableStyles.xml"/><Relationship Id="rId31" Type="http://schemas.openxmlformats.org/officeDocument/2006/relationships/slide" Target="slides/slide30.xml"/><Relationship Id="rId34" Type="http://schemas.openxmlformats.org/officeDocument/2006/relationships/slide" Target="slides/slide33.xml"/><Relationship Id="rId40" Type="http://schemas.openxmlformats.org/officeDocument/2006/relationships/slide" Target="slides/slide39.xml"/><Relationship Id="rId36" Type="http://schemas.openxmlformats.org/officeDocument/2006/relationships/slide" Target="slides/slide35.xml"/><Relationship Id="rId1" Type="http://schemas.openxmlformats.org/officeDocument/2006/relationships/slideMaster" Target="slideMasters/slideMaster1.xml"/><Relationship Id="rId24" Type="http://schemas.openxmlformats.org/officeDocument/2006/relationships/slide" Target="slides/slide23.xml"/><Relationship Id="rId47" Type="http://schemas.openxmlformats.org/officeDocument/2006/relationships/printerSettings" Target="printerSettings/printerSettings1.bin"/><Relationship Id="rId48" Type="http://schemas.openxmlformats.org/officeDocument/2006/relationships/presProps" Target="presProps.xml"/><Relationship Id="rId8" Type="http://schemas.openxmlformats.org/officeDocument/2006/relationships/slide" Target="slides/slide7.xml"/><Relationship Id="rId13" Type="http://schemas.openxmlformats.org/officeDocument/2006/relationships/slide" Target="slides/slide12.xml"/><Relationship Id="rId32" Type="http://schemas.openxmlformats.org/officeDocument/2006/relationships/slide" Target="slides/slide31.xml"/><Relationship Id="rId37" Type="http://schemas.openxmlformats.org/officeDocument/2006/relationships/slide" Target="slides/slide36.xml"/><Relationship Id="rId12" Type="http://schemas.openxmlformats.org/officeDocument/2006/relationships/slide" Target="slides/slide11.xml"/><Relationship Id="rId3" Type="http://schemas.openxmlformats.org/officeDocument/2006/relationships/slide" Target="slides/slide2.xml"/><Relationship Id="rId23" Type="http://schemas.openxmlformats.org/officeDocument/2006/relationships/slide" Target="slides/slide22.xml"/><Relationship Id="rId26" Type="http://schemas.openxmlformats.org/officeDocument/2006/relationships/slide" Target="slides/slide25.xml"/><Relationship Id="rId30" Type="http://schemas.openxmlformats.org/officeDocument/2006/relationships/slide" Target="slides/slide29.xml"/><Relationship Id="rId11" Type="http://schemas.openxmlformats.org/officeDocument/2006/relationships/slide" Target="slides/slide10.xml"/><Relationship Id="rId29" Type="http://schemas.openxmlformats.org/officeDocument/2006/relationships/slide" Target="slides/slide28.xml"/><Relationship Id="rId16" Type="http://schemas.openxmlformats.org/officeDocument/2006/relationships/slide" Target="slides/slide15.xml"/><Relationship Id="rId33" Type="http://schemas.openxmlformats.org/officeDocument/2006/relationships/slide" Target="slides/slide32.xml"/><Relationship Id="rId41" Type="http://schemas.openxmlformats.org/officeDocument/2006/relationships/slide" Target="slides/slide40.xml"/><Relationship Id="rId5" Type="http://schemas.openxmlformats.org/officeDocument/2006/relationships/slide" Target="slides/slide4.xml"/><Relationship Id="rId15" Type="http://schemas.openxmlformats.org/officeDocument/2006/relationships/slide" Target="slides/slide14.xml"/><Relationship Id="rId22" Type="http://schemas.openxmlformats.org/officeDocument/2006/relationships/slide" Target="slides/slide21.xml"/><Relationship Id="rId21" Type="http://schemas.openxmlformats.org/officeDocument/2006/relationships/slide" Target="slides/slide2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333F227-6B54-F242-A084-BD3DA8848BC2}" type="datetimeFigureOut">
              <a:rPr lang="en-US" smtClean="0"/>
              <a:pPr/>
              <a:t>3/22/12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2877F03-02FA-FA47-B874-19D71198B023}"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F39C5B6-7BBB-2048-B543-7A19BF776485}" type="slidenum">
              <a:rPr lang="en-US" smtClean="0"/>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F39C5B6-7BBB-2048-B543-7A19BF776485}" type="slidenum">
              <a:rPr lang="en-US" smtClean="0"/>
              <a:pPr/>
              <a:t>25</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8941966-6F7E-504C-8AAD-896AACCE67EE}" type="datetimeFigureOut">
              <a:rPr lang="en-US" smtClean="0"/>
              <a:pPr/>
              <a:t>3/22/12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5F9F390-18C5-804A-8E89-C83BF618FC08}"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8941966-6F7E-504C-8AAD-896AACCE67EE}" type="datetimeFigureOut">
              <a:rPr lang="en-US" smtClean="0"/>
              <a:pPr/>
              <a:t>3/22/12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5F9F390-18C5-804A-8E89-C83BF618FC08}"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8941966-6F7E-504C-8AAD-896AACCE67EE}" type="datetimeFigureOut">
              <a:rPr lang="en-US" smtClean="0"/>
              <a:pPr/>
              <a:t>3/22/12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5F9F390-18C5-804A-8E89-C83BF618FC08}"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8941966-6F7E-504C-8AAD-896AACCE67EE}" type="datetimeFigureOut">
              <a:rPr lang="en-US" smtClean="0"/>
              <a:pPr/>
              <a:t>3/22/12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5F9F390-18C5-804A-8E89-C83BF618FC08}"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8941966-6F7E-504C-8AAD-896AACCE67EE}" type="datetimeFigureOut">
              <a:rPr lang="en-US" smtClean="0"/>
              <a:pPr/>
              <a:t>3/22/12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5F9F390-18C5-804A-8E89-C83BF618FC08}"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8941966-6F7E-504C-8AAD-896AACCE67EE}" type="datetimeFigureOut">
              <a:rPr lang="en-US" smtClean="0"/>
              <a:pPr/>
              <a:t>3/22/12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5F9F390-18C5-804A-8E89-C83BF618FC08}"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8941966-6F7E-504C-8AAD-896AACCE67EE}" type="datetimeFigureOut">
              <a:rPr lang="en-US" smtClean="0"/>
              <a:pPr/>
              <a:t>3/22/12</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C5F9F390-18C5-804A-8E89-C83BF618FC08}"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8941966-6F7E-504C-8AAD-896AACCE67EE}" type="datetimeFigureOut">
              <a:rPr lang="en-US" smtClean="0"/>
              <a:pPr/>
              <a:t>3/22/12</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C5F9F390-18C5-804A-8E89-C83BF618FC08}"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8941966-6F7E-504C-8AAD-896AACCE67EE}" type="datetimeFigureOut">
              <a:rPr lang="en-US" smtClean="0"/>
              <a:pPr/>
              <a:t>3/22/12</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C5F9F390-18C5-804A-8E89-C83BF618FC08}"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8941966-6F7E-504C-8AAD-896AACCE67EE}" type="datetimeFigureOut">
              <a:rPr lang="en-US" smtClean="0"/>
              <a:pPr/>
              <a:t>3/22/12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5F9F390-18C5-804A-8E89-C83BF618FC08}"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8941966-6F7E-504C-8AAD-896AACCE67EE}" type="datetimeFigureOut">
              <a:rPr lang="en-US" smtClean="0"/>
              <a:pPr/>
              <a:t>3/22/12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5F9F390-18C5-804A-8E89-C83BF618FC08}"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4" Type="http://schemas.openxmlformats.org/officeDocument/2006/relationships/slideLayout" Target="../slideLayouts/slideLayout4.xml"/><Relationship Id="rId10" Type="http://schemas.openxmlformats.org/officeDocument/2006/relationships/slideLayout" Target="../slideLayouts/slideLayout10.xml"/><Relationship Id="rId5" Type="http://schemas.openxmlformats.org/officeDocument/2006/relationships/slideLayout" Target="../slideLayouts/slideLayout5.xml"/><Relationship Id="rId7" Type="http://schemas.openxmlformats.org/officeDocument/2006/relationships/slideLayout" Target="../slideLayouts/slideLayout7.xml"/><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9" Type="http://schemas.openxmlformats.org/officeDocument/2006/relationships/slideLayout" Target="../slideLayouts/slideLayout9.xml"/><Relationship Id="rId3" Type="http://schemas.openxmlformats.org/officeDocument/2006/relationships/slideLayout" Target="../slideLayouts/slideLayout3.xml"/><Relationship Id="rId6"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8941966-6F7E-504C-8AAD-896AACCE67EE}" type="datetimeFigureOut">
              <a:rPr lang="en-US" smtClean="0"/>
              <a:pPr/>
              <a:t>3/22/12</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5F9F390-18C5-804A-8E89-C83BF618FC08}"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xml"/><Relationship Id="rId3" Type="http://schemas.openxmlformats.org/officeDocument/2006/relationships/image" Target="../media/image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xml"/><Relationship Id="rId3" Type="http://schemas.openxmlformats.org/officeDocument/2006/relationships/image" Target="../media/image5.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4" Type="http://schemas.openxmlformats.org/officeDocument/2006/relationships/image" Target="../media/image8.png"/><Relationship Id="rId1" Type="http://schemas.openxmlformats.org/officeDocument/2006/relationships/slideLayout" Target="../slideLayouts/slideLayout2.xml"/><Relationship Id="rId2" Type="http://schemas.openxmlformats.org/officeDocument/2006/relationships/hyperlink" Target="http://www.personalitypathways.com/type_inventory.html" TargetMode="External"/><Relationship Id="rId3" Type="http://schemas.openxmlformats.org/officeDocument/2006/relationships/hyperlink" Target="http://www.humanmetrics.com/cgi-win/JTypes2.asp" TargetMode="Externa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6" Type="http://schemas.openxmlformats.org/officeDocument/2006/relationships/image" Target="../media/image13.jpeg"/><Relationship Id="rId4" Type="http://schemas.openxmlformats.org/officeDocument/2006/relationships/image" Target="../media/image11.jpeg"/><Relationship Id="rId1" Type="http://schemas.openxmlformats.org/officeDocument/2006/relationships/slideLayout" Target="../slideLayouts/slideLayout5.xml"/><Relationship Id="rId2" Type="http://schemas.openxmlformats.org/officeDocument/2006/relationships/image" Target="../media/image9.jpeg"/><Relationship Id="rId3" Type="http://schemas.openxmlformats.org/officeDocument/2006/relationships/image" Target="../media/image10.jpeg"/><Relationship Id="rId5" Type="http://schemas.openxmlformats.org/officeDocument/2006/relationships/image" Target="../media/image12.jpeg"/></Relationships>
</file>

<file path=ppt/slides/_rels/slide3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hyperlink" Target="http://www.youtube.com/watch?v=mB9GSzXZFCk" TargetMode="External"/><Relationship Id="rId3" Type="http://schemas.openxmlformats.org/officeDocument/2006/relationships/image" Target="../media/image15.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hyperlink" Target="http://www.sciencedirect.com.proxy.lib.ilstu.edu/science?_ob=ArticleURL&amp;_udi=B6W50-4K66F25-4&amp;_user=564876&amp;_coverDate=07/31/2006&amp;_rdoc=1&amp;_fmt=high&amp;_orig=search&amp;_origin=search&amp;_sort=d&amp;_docanchor=&amp;view=c&amp;_acct=C000028718&amp;_version=1&amp;_urlVersion=0&amp;_userid=" TargetMode="External"/><Relationship Id="rId3" Type="http://schemas.openxmlformats.org/officeDocument/2006/relationships/hyperlink" Target="http://www.mlb.ilstu.edu.proxy.lib.ilstu.edu/cgi-bin/redirect.cgi?http://search.ebscohost.com.proxy.lib.ilstu.edu/login.aspx?direct=true&amp;db=lih&amp;AN=45433527&amp;site=ehost-live&amp;scope=site" TargetMode="Externa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smtClean="0"/>
              <a:t>Information </a:t>
            </a:r>
            <a:r>
              <a:rPr lang="en-US" dirty="0"/>
              <a:t>Literacy Instruction for School Libraries</a:t>
            </a:r>
          </a:p>
        </p:txBody>
      </p:sp>
      <p:sp>
        <p:nvSpPr>
          <p:cNvPr id="3" name="Subtitle 2"/>
          <p:cNvSpPr>
            <a:spLocks noGrp="1"/>
          </p:cNvSpPr>
          <p:nvPr>
            <p:ph type="subTitle" idx="1"/>
          </p:nvPr>
        </p:nvSpPr>
        <p:spPr/>
        <p:txBody>
          <a:bodyPr/>
          <a:lstStyle/>
          <a:p>
            <a:r>
              <a:rPr lang="en-US" dirty="0" smtClean="0"/>
              <a:t>C&amp;I 445</a:t>
            </a:r>
          </a:p>
          <a:p>
            <a:r>
              <a:rPr lang="en-US" dirty="0" smtClean="0"/>
              <a:t>March 19, 2012</a:t>
            </a:r>
            <a:endParaRPr lang="en-US" dirty="0"/>
          </a:p>
        </p:txBody>
      </p:sp>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2378152816"/>
      </p:ext>
    </p:extLst>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457200" y="952458"/>
            <a:ext cx="8128000" cy="5410200"/>
          </a:xfrm>
          <a:prstGeom prst="rect">
            <a:avLst/>
          </a:prstGeom>
        </p:spPr>
      </p:pic>
      <p:sp>
        <p:nvSpPr>
          <p:cNvPr id="2" name="Title 1"/>
          <p:cNvSpPr>
            <a:spLocks noGrp="1"/>
          </p:cNvSpPr>
          <p:nvPr>
            <p:ph type="title"/>
          </p:nvPr>
        </p:nvSpPr>
        <p:spPr/>
        <p:txBody>
          <a:bodyPr/>
          <a:lstStyle/>
          <a:p>
            <a:r>
              <a:rPr lang="en-US" dirty="0" smtClean="0"/>
              <a:t>Web 3.0</a:t>
            </a:r>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Web 1.0 vs. Web 2.0</a:t>
            </a:r>
            <a:endParaRPr lang="en-US" dirty="0"/>
          </a:p>
        </p:txBody>
      </p:sp>
      <p:sp>
        <p:nvSpPr>
          <p:cNvPr id="7" name="Text Placeholder 6"/>
          <p:cNvSpPr>
            <a:spLocks noGrp="1"/>
          </p:cNvSpPr>
          <p:nvPr>
            <p:ph type="body" idx="1"/>
          </p:nvPr>
        </p:nvSpPr>
        <p:spPr/>
        <p:txBody>
          <a:bodyPr/>
          <a:lstStyle/>
          <a:p>
            <a:pPr algn="ctr"/>
            <a:r>
              <a:rPr lang="en-US" dirty="0" smtClean="0"/>
              <a:t>Web 1.0</a:t>
            </a:r>
            <a:endParaRPr lang="en-US" dirty="0"/>
          </a:p>
        </p:txBody>
      </p:sp>
      <p:sp>
        <p:nvSpPr>
          <p:cNvPr id="8" name="Content Placeholder 7"/>
          <p:cNvSpPr>
            <a:spLocks noGrp="1"/>
          </p:cNvSpPr>
          <p:nvPr>
            <p:ph sz="half" idx="2"/>
          </p:nvPr>
        </p:nvSpPr>
        <p:spPr/>
        <p:txBody>
          <a:bodyPr/>
          <a:lstStyle/>
          <a:p>
            <a:r>
              <a:rPr lang="en-US" dirty="0" smtClean="0"/>
              <a:t>Static</a:t>
            </a:r>
          </a:p>
          <a:p>
            <a:r>
              <a:rPr lang="en-US" dirty="0" smtClean="0"/>
              <a:t>Provides Information</a:t>
            </a:r>
          </a:p>
          <a:p>
            <a:r>
              <a:rPr lang="en-US" dirty="0" smtClean="0"/>
              <a:t>Limited authorship</a:t>
            </a:r>
          </a:p>
          <a:p>
            <a:endParaRPr lang="en-US" dirty="0"/>
          </a:p>
        </p:txBody>
      </p:sp>
      <p:sp>
        <p:nvSpPr>
          <p:cNvPr id="9" name="Text Placeholder 8"/>
          <p:cNvSpPr>
            <a:spLocks noGrp="1"/>
          </p:cNvSpPr>
          <p:nvPr>
            <p:ph type="body" sz="quarter" idx="3"/>
          </p:nvPr>
        </p:nvSpPr>
        <p:spPr/>
        <p:txBody>
          <a:bodyPr/>
          <a:lstStyle/>
          <a:p>
            <a:pPr algn="ctr"/>
            <a:r>
              <a:rPr lang="en-US" dirty="0" smtClean="0"/>
              <a:t>Web 2.0</a:t>
            </a:r>
            <a:endParaRPr lang="en-US" dirty="0"/>
          </a:p>
        </p:txBody>
      </p:sp>
      <p:sp>
        <p:nvSpPr>
          <p:cNvPr id="10" name="Content Placeholder 9"/>
          <p:cNvSpPr>
            <a:spLocks noGrp="1"/>
          </p:cNvSpPr>
          <p:nvPr>
            <p:ph sz="quarter" idx="4"/>
          </p:nvPr>
        </p:nvSpPr>
        <p:spPr/>
        <p:txBody>
          <a:bodyPr/>
          <a:lstStyle/>
          <a:p>
            <a:r>
              <a:rPr lang="en-US" dirty="0" smtClean="0"/>
              <a:t>Service</a:t>
            </a:r>
          </a:p>
          <a:p>
            <a:r>
              <a:rPr lang="en-US" dirty="0" smtClean="0"/>
              <a:t>Participation</a:t>
            </a:r>
          </a:p>
          <a:p>
            <a:r>
              <a:rPr lang="en-US" dirty="0" smtClean="0"/>
              <a:t>Collaboration</a:t>
            </a:r>
          </a:p>
          <a:p>
            <a:r>
              <a:rPr lang="en-US" dirty="0" smtClean="0"/>
              <a:t>Distribution</a:t>
            </a:r>
          </a:p>
          <a:p>
            <a:r>
              <a:rPr lang="en-US" dirty="0" smtClean="0"/>
              <a:t>Unlimited authorship</a:t>
            </a:r>
          </a:p>
          <a:p>
            <a:r>
              <a:rPr lang="en-US" dirty="0" smtClean="0"/>
              <a:t>Continues to build</a:t>
            </a:r>
          </a:p>
          <a:p>
            <a:r>
              <a:rPr lang="en-US" dirty="0" smtClean="0"/>
              <a:t>Draw on Experts</a:t>
            </a:r>
          </a:p>
          <a:p>
            <a:endParaRPr lang="en-US" dirty="0" smtClean="0"/>
          </a:p>
          <a:p>
            <a:endParaRPr lang="en-US" dirty="0"/>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Web 2.0 Paradigm Shift</a:t>
            </a:r>
            <a:endParaRPr lang="en-US" dirty="0"/>
          </a:p>
        </p:txBody>
      </p:sp>
      <p:sp>
        <p:nvSpPr>
          <p:cNvPr id="8" name="Rectangle 7"/>
          <p:cNvSpPr/>
          <p:nvPr/>
        </p:nvSpPr>
        <p:spPr>
          <a:xfrm>
            <a:off x="623402" y="1667645"/>
            <a:ext cx="8063398" cy="3539430"/>
          </a:xfrm>
          <a:prstGeom prst="rect">
            <a:avLst/>
          </a:prstGeom>
        </p:spPr>
        <p:txBody>
          <a:bodyPr wrap="square">
            <a:spAutoFit/>
          </a:bodyPr>
          <a:lstStyle/>
          <a:p>
            <a:r>
              <a:rPr lang="en-US" sz="3200" dirty="0" smtClean="0"/>
              <a:t>“Affinity spaces like this one illustrate the ethos of 2.0—what it means to read, write, view, listen, and record as well as to collaborate, participate, and share distributed knowledge and expertise. Literacy 2.0 is not simply an upgrade from literacy 1.0—it’s truly a paradigm shift.”</a:t>
            </a:r>
            <a:endParaRPr lang="en-US" sz="3200" dirty="0"/>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How does Web 2.0 assist</a:t>
            </a:r>
            <a:br>
              <a:rPr lang="en-US" dirty="0" smtClean="0"/>
            </a:br>
            <a:r>
              <a:rPr lang="en-US" dirty="0" smtClean="0"/>
              <a:t> Information Literacy? </a:t>
            </a:r>
            <a:endParaRPr lang="en-US" dirty="0"/>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100013"/>
            <a:ext cx="8229600" cy="420687"/>
          </a:xfrm>
        </p:spPr>
        <p:txBody>
          <a:bodyPr>
            <a:normAutofit/>
          </a:bodyPr>
          <a:lstStyle/>
          <a:p>
            <a:r>
              <a:rPr lang="en-US" sz="2000" dirty="0" smtClean="0">
                <a:solidFill>
                  <a:schemeClr val="bg1"/>
                </a:solidFill>
              </a:rPr>
              <a:t>Question of the week</a:t>
            </a:r>
            <a:endParaRPr lang="en-US" sz="2000" dirty="0">
              <a:solidFill>
                <a:schemeClr val="bg1"/>
              </a:solidFill>
            </a:endParaRPr>
          </a:p>
        </p:txBody>
      </p:sp>
      <p:graphicFrame>
        <p:nvGraphicFramePr>
          <p:cNvPr id="9" name="Content Placeholder 8"/>
          <p:cNvGraphicFramePr>
            <a:graphicFrameLocks noGrp="1"/>
          </p:cNvGraphicFramePr>
          <p:nvPr>
            <p:ph idx="1"/>
          </p:nvPr>
        </p:nvGraphicFramePr>
        <p:xfrm>
          <a:off x="254000" y="100013"/>
          <a:ext cx="8890000" cy="6632943"/>
        </p:xfrm>
        <a:graphic>
          <a:graphicData uri="http://schemas.openxmlformats.org/drawingml/2006/table">
            <a:tbl>
              <a:tblPr firstRow="1" bandRow="1">
                <a:tableStyleId>{D7AC3CCA-C797-4891-BE02-D94E43425B78}</a:tableStyleId>
              </a:tblPr>
              <a:tblGrid>
                <a:gridCol w="1289600"/>
                <a:gridCol w="7600400"/>
              </a:tblGrid>
              <a:tr h="281881">
                <a:tc>
                  <a:txBody>
                    <a:bodyPr/>
                    <a:lstStyle/>
                    <a:p>
                      <a:pPr algn="ctr"/>
                      <a:r>
                        <a:rPr lang="en-US" b="0" dirty="0" smtClean="0">
                          <a:solidFill>
                            <a:schemeClr val="tx1"/>
                          </a:solidFill>
                        </a:rPr>
                        <a:t>Becky</a:t>
                      </a:r>
                      <a:endParaRPr lang="en-US" b="0" dirty="0">
                        <a:solidFill>
                          <a:schemeClr val="tx1"/>
                        </a:solidFill>
                      </a:endParaRPr>
                    </a:p>
                  </a:txBody>
                  <a:tcPr/>
                </a:tc>
                <a:tc>
                  <a:txBody>
                    <a:bodyPr/>
                    <a:lstStyle/>
                    <a:p>
                      <a:endParaRPr lang="en-US" dirty="0"/>
                    </a:p>
                  </a:txBody>
                  <a:tcPr/>
                </a:tc>
              </a:tr>
              <a:tr h="281881">
                <a:tc>
                  <a:txBody>
                    <a:bodyPr/>
                    <a:lstStyle/>
                    <a:p>
                      <a:pPr algn="ctr"/>
                      <a:r>
                        <a:rPr lang="en-US" dirty="0" smtClean="0">
                          <a:solidFill>
                            <a:schemeClr val="tx1"/>
                          </a:solidFill>
                        </a:rPr>
                        <a:t>Sarah</a:t>
                      </a:r>
                      <a:endParaRPr lang="en-US" dirty="0">
                        <a:solidFill>
                          <a:schemeClr val="tx1"/>
                        </a:solidFill>
                      </a:endParaRPr>
                    </a:p>
                  </a:txBody>
                  <a:tcPr/>
                </a:tc>
                <a:tc>
                  <a:txBody>
                    <a:bodyPr/>
                    <a:lstStyle/>
                    <a:p>
                      <a:endParaRPr lang="en-US" dirty="0"/>
                    </a:p>
                  </a:txBody>
                  <a:tcPr/>
                </a:tc>
              </a:tr>
              <a:tr h="281881">
                <a:tc>
                  <a:txBody>
                    <a:bodyPr/>
                    <a:lstStyle/>
                    <a:p>
                      <a:pPr algn="ctr"/>
                      <a:r>
                        <a:rPr lang="en-US" dirty="0" smtClean="0">
                          <a:solidFill>
                            <a:schemeClr val="tx1"/>
                          </a:solidFill>
                        </a:rPr>
                        <a:t>Amy</a:t>
                      </a:r>
                      <a:endParaRPr lang="en-US" dirty="0">
                        <a:solidFill>
                          <a:schemeClr val="tx1"/>
                        </a:solidFill>
                      </a:endParaRPr>
                    </a:p>
                  </a:txBody>
                  <a:tcPr/>
                </a:tc>
                <a:tc>
                  <a:txBody>
                    <a:bodyPr/>
                    <a:lstStyle/>
                    <a:p>
                      <a:endParaRPr lang="en-US" dirty="0"/>
                    </a:p>
                  </a:txBody>
                  <a:tcPr/>
                </a:tc>
              </a:tr>
              <a:tr h="281881">
                <a:tc>
                  <a:txBody>
                    <a:bodyPr/>
                    <a:lstStyle/>
                    <a:p>
                      <a:pPr algn="ctr"/>
                      <a:r>
                        <a:rPr lang="en-US" dirty="0" smtClean="0">
                          <a:solidFill>
                            <a:schemeClr val="tx1"/>
                          </a:solidFill>
                        </a:rPr>
                        <a:t>Doug</a:t>
                      </a:r>
                      <a:endParaRPr lang="en-US" dirty="0">
                        <a:solidFill>
                          <a:schemeClr val="tx1"/>
                        </a:solidFill>
                      </a:endParaRPr>
                    </a:p>
                  </a:txBody>
                  <a:tcPr/>
                </a:tc>
                <a:tc>
                  <a:txBody>
                    <a:bodyPr/>
                    <a:lstStyle/>
                    <a:p>
                      <a:endParaRPr lang="en-US" dirty="0"/>
                    </a:p>
                  </a:txBody>
                  <a:tcPr/>
                </a:tc>
              </a:tr>
              <a:tr h="281881">
                <a:tc>
                  <a:txBody>
                    <a:bodyPr/>
                    <a:lstStyle/>
                    <a:p>
                      <a:pPr algn="ctr"/>
                      <a:r>
                        <a:rPr lang="en-US" dirty="0" err="1" smtClean="0">
                          <a:solidFill>
                            <a:schemeClr val="tx1"/>
                          </a:solidFill>
                        </a:rPr>
                        <a:t>Ashlie</a:t>
                      </a:r>
                      <a:endParaRPr lang="en-US" dirty="0">
                        <a:solidFill>
                          <a:schemeClr val="tx1"/>
                        </a:solidFill>
                      </a:endParaRPr>
                    </a:p>
                  </a:txBody>
                  <a:tcPr/>
                </a:tc>
                <a:tc>
                  <a:txBody>
                    <a:bodyPr/>
                    <a:lstStyle/>
                    <a:p>
                      <a:endParaRPr lang="en-US"/>
                    </a:p>
                  </a:txBody>
                  <a:tcPr/>
                </a:tc>
              </a:tr>
              <a:tr h="281881">
                <a:tc>
                  <a:txBody>
                    <a:bodyPr/>
                    <a:lstStyle/>
                    <a:p>
                      <a:pPr algn="ctr"/>
                      <a:r>
                        <a:rPr lang="en-US" dirty="0" smtClean="0">
                          <a:solidFill>
                            <a:srgbClr val="000000"/>
                          </a:solidFill>
                        </a:rPr>
                        <a:t>Kelly</a:t>
                      </a:r>
                      <a:endParaRPr lang="en-US" dirty="0">
                        <a:solidFill>
                          <a:srgbClr val="000000"/>
                        </a:solidFill>
                      </a:endParaRPr>
                    </a:p>
                  </a:txBody>
                  <a:tcPr/>
                </a:tc>
                <a:tc>
                  <a:txBody>
                    <a:bodyPr/>
                    <a:lstStyle/>
                    <a:p>
                      <a:endParaRPr lang="en-US"/>
                    </a:p>
                  </a:txBody>
                  <a:tcPr/>
                </a:tc>
              </a:tr>
              <a:tr h="281881">
                <a:tc>
                  <a:txBody>
                    <a:bodyPr/>
                    <a:lstStyle/>
                    <a:p>
                      <a:pPr algn="ctr"/>
                      <a:r>
                        <a:rPr lang="en-US" dirty="0" smtClean="0">
                          <a:solidFill>
                            <a:srgbClr val="000000"/>
                          </a:solidFill>
                        </a:rPr>
                        <a:t>Shannon</a:t>
                      </a:r>
                      <a:endParaRPr lang="en-US" dirty="0">
                        <a:solidFill>
                          <a:srgbClr val="000000"/>
                        </a:solidFill>
                      </a:endParaRPr>
                    </a:p>
                  </a:txBody>
                  <a:tcPr/>
                </a:tc>
                <a:tc>
                  <a:txBody>
                    <a:bodyPr/>
                    <a:lstStyle/>
                    <a:p>
                      <a:endParaRPr lang="en-US"/>
                    </a:p>
                  </a:txBody>
                  <a:tcPr/>
                </a:tc>
              </a:tr>
              <a:tr h="281881">
                <a:tc>
                  <a:txBody>
                    <a:bodyPr/>
                    <a:lstStyle/>
                    <a:p>
                      <a:pPr algn="ctr"/>
                      <a:r>
                        <a:rPr lang="en-US" dirty="0" smtClean="0">
                          <a:solidFill>
                            <a:srgbClr val="000000"/>
                          </a:solidFill>
                        </a:rPr>
                        <a:t>Nate</a:t>
                      </a:r>
                      <a:endParaRPr lang="en-US" dirty="0">
                        <a:solidFill>
                          <a:srgbClr val="000000"/>
                        </a:solidFill>
                      </a:endParaRPr>
                    </a:p>
                  </a:txBody>
                  <a:tcPr/>
                </a:tc>
                <a:tc>
                  <a:txBody>
                    <a:bodyPr/>
                    <a:lstStyle/>
                    <a:p>
                      <a:endParaRPr lang="en-US"/>
                    </a:p>
                  </a:txBody>
                  <a:tcPr/>
                </a:tc>
              </a:tr>
              <a:tr h="281881">
                <a:tc>
                  <a:txBody>
                    <a:bodyPr/>
                    <a:lstStyle/>
                    <a:p>
                      <a:pPr algn="ctr"/>
                      <a:r>
                        <a:rPr lang="en-US" dirty="0" smtClean="0">
                          <a:solidFill>
                            <a:srgbClr val="000000"/>
                          </a:solidFill>
                        </a:rPr>
                        <a:t>Mike</a:t>
                      </a:r>
                      <a:r>
                        <a:rPr lang="en-US" baseline="0" dirty="0" smtClean="0">
                          <a:solidFill>
                            <a:srgbClr val="000000"/>
                          </a:solidFill>
                        </a:rPr>
                        <a:t> H.</a:t>
                      </a:r>
                      <a:endParaRPr lang="en-US" dirty="0">
                        <a:solidFill>
                          <a:srgbClr val="000000"/>
                        </a:solidFill>
                      </a:endParaRPr>
                    </a:p>
                  </a:txBody>
                  <a:tcPr/>
                </a:tc>
                <a:tc>
                  <a:txBody>
                    <a:bodyPr/>
                    <a:lstStyle/>
                    <a:p>
                      <a:endParaRPr lang="en-US"/>
                    </a:p>
                  </a:txBody>
                  <a:tcPr/>
                </a:tc>
              </a:tr>
              <a:tr h="281881">
                <a:tc>
                  <a:txBody>
                    <a:bodyPr/>
                    <a:lstStyle/>
                    <a:p>
                      <a:pPr algn="ctr"/>
                      <a:r>
                        <a:rPr lang="en-US" dirty="0" smtClean="0">
                          <a:solidFill>
                            <a:srgbClr val="000000"/>
                          </a:solidFill>
                        </a:rPr>
                        <a:t>Michelle</a:t>
                      </a:r>
                      <a:endParaRPr lang="en-US" dirty="0">
                        <a:solidFill>
                          <a:srgbClr val="000000"/>
                        </a:solidFill>
                      </a:endParaRPr>
                    </a:p>
                  </a:txBody>
                  <a:tcPr/>
                </a:tc>
                <a:tc>
                  <a:txBody>
                    <a:bodyPr/>
                    <a:lstStyle/>
                    <a:p>
                      <a:endParaRPr lang="en-US"/>
                    </a:p>
                  </a:txBody>
                  <a:tcPr/>
                </a:tc>
              </a:tr>
              <a:tr h="281881">
                <a:tc>
                  <a:txBody>
                    <a:bodyPr/>
                    <a:lstStyle/>
                    <a:p>
                      <a:pPr algn="ctr"/>
                      <a:r>
                        <a:rPr lang="en-US" dirty="0" smtClean="0">
                          <a:solidFill>
                            <a:srgbClr val="000000"/>
                          </a:solidFill>
                        </a:rPr>
                        <a:t>Jen W.</a:t>
                      </a:r>
                      <a:endParaRPr lang="en-US" dirty="0">
                        <a:solidFill>
                          <a:srgbClr val="000000"/>
                        </a:solidFill>
                      </a:endParaRPr>
                    </a:p>
                  </a:txBody>
                  <a:tcPr/>
                </a:tc>
                <a:tc>
                  <a:txBody>
                    <a:bodyPr/>
                    <a:lstStyle/>
                    <a:p>
                      <a:endParaRPr lang="en-US"/>
                    </a:p>
                  </a:txBody>
                  <a:tcPr/>
                </a:tc>
              </a:tr>
              <a:tr h="281881">
                <a:tc>
                  <a:txBody>
                    <a:bodyPr/>
                    <a:lstStyle/>
                    <a:p>
                      <a:pPr algn="ctr"/>
                      <a:r>
                        <a:rPr lang="en-US" dirty="0" smtClean="0">
                          <a:solidFill>
                            <a:schemeClr val="tx1"/>
                          </a:solidFill>
                        </a:rPr>
                        <a:t>Shelly</a:t>
                      </a:r>
                      <a:endParaRPr lang="en-US" dirty="0">
                        <a:solidFill>
                          <a:schemeClr val="tx1"/>
                        </a:solidFill>
                      </a:endParaRPr>
                    </a:p>
                  </a:txBody>
                  <a:tcPr/>
                </a:tc>
                <a:tc>
                  <a:txBody>
                    <a:bodyPr/>
                    <a:lstStyle/>
                    <a:p>
                      <a:endParaRPr lang="en-US"/>
                    </a:p>
                  </a:txBody>
                  <a:tcPr/>
                </a:tc>
              </a:tr>
              <a:tr h="281881">
                <a:tc>
                  <a:txBody>
                    <a:bodyPr/>
                    <a:lstStyle/>
                    <a:p>
                      <a:pPr algn="ctr"/>
                      <a:r>
                        <a:rPr lang="en-US" dirty="0" smtClean="0">
                          <a:solidFill>
                            <a:schemeClr val="tx1"/>
                          </a:solidFill>
                        </a:rPr>
                        <a:t>Betsy</a:t>
                      </a:r>
                      <a:endParaRPr lang="en-US" dirty="0">
                        <a:solidFill>
                          <a:schemeClr val="tx1"/>
                        </a:solidFill>
                      </a:endParaRPr>
                    </a:p>
                  </a:txBody>
                  <a:tcPr/>
                </a:tc>
                <a:tc>
                  <a:txBody>
                    <a:bodyPr/>
                    <a:lstStyle/>
                    <a:p>
                      <a:endParaRPr lang="en-US"/>
                    </a:p>
                  </a:txBody>
                  <a:tcPr/>
                </a:tc>
              </a:tr>
              <a:tr h="281881">
                <a:tc>
                  <a:txBody>
                    <a:bodyPr/>
                    <a:lstStyle/>
                    <a:p>
                      <a:pPr algn="ctr"/>
                      <a:r>
                        <a:rPr lang="en-US" dirty="0" smtClean="0">
                          <a:solidFill>
                            <a:schemeClr val="tx1"/>
                          </a:solidFill>
                        </a:rPr>
                        <a:t>Kristin</a:t>
                      </a:r>
                      <a:endParaRPr lang="en-US" dirty="0">
                        <a:solidFill>
                          <a:schemeClr val="tx1"/>
                        </a:solidFill>
                      </a:endParaRPr>
                    </a:p>
                  </a:txBody>
                  <a:tcPr/>
                </a:tc>
                <a:tc>
                  <a:txBody>
                    <a:bodyPr/>
                    <a:lstStyle/>
                    <a:p>
                      <a:endParaRPr lang="en-US"/>
                    </a:p>
                  </a:txBody>
                  <a:tcPr/>
                </a:tc>
              </a:tr>
              <a:tr h="281881">
                <a:tc>
                  <a:txBody>
                    <a:bodyPr/>
                    <a:lstStyle/>
                    <a:p>
                      <a:pPr algn="ctr"/>
                      <a:r>
                        <a:rPr lang="en-US" dirty="0" smtClean="0">
                          <a:solidFill>
                            <a:schemeClr val="tx1"/>
                          </a:solidFill>
                        </a:rPr>
                        <a:t>Dawn</a:t>
                      </a:r>
                      <a:endParaRPr lang="en-US" dirty="0">
                        <a:solidFill>
                          <a:schemeClr val="tx1"/>
                        </a:solidFill>
                      </a:endParaRPr>
                    </a:p>
                  </a:txBody>
                  <a:tcPr/>
                </a:tc>
                <a:tc>
                  <a:txBody>
                    <a:bodyPr/>
                    <a:lstStyle/>
                    <a:p>
                      <a:endParaRPr lang="en-US"/>
                    </a:p>
                  </a:txBody>
                  <a:tcPr/>
                </a:tc>
              </a:tr>
              <a:tr h="415023">
                <a:tc>
                  <a:txBody>
                    <a:bodyPr/>
                    <a:lstStyle/>
                    <a:p>
                      <a:pPr algn="ctr"/>
                      <a:r>
                        <a:rPr lang="en-US" dirty="0" smtClean="0">
                          <a:solidFill>
                            <a:schemeClr val="tx1"/>
                          </a:solidFill>
                        </a:rPr>
                        <a:t>Jennifer S.</a:t>
                      </a:r>
                      <a:endParaRPr lang="en-US" dirty="0">
                        <a:solidFill>
                          <a:schemeClr val="tx1"/>
                        </a:solidFill>
                      </a:endParaRPr>
                    </a:p>
                  </a:txBody>
                  <a:tcPr/>
                </a:tc>
                <a:tc>
                  <a:txBody>
                    <a:bodyPr/>
                    <a:lstStyle/>
                    <a:p>
                      <a:endParaRPr lang="en-US" dirty="0"/>
                    </a:p>
                  </a:txBody>
                  <a:tcPr/>
                </a:tc>
              </a:tr>
              <a:tr h="281881">
                <a:tc>
                  <a:txBody>
                    <a:bodyPr/>
                    <a:lstStyle/>
                    <a:p>
                      <a:pPr algn="ctr"/>
                      <a:r>
                        <a:rPr lang="en-US" dirty="0" smtClean="0">
                          <a:solidFill>
                            <a:schemeClr val="tx1"/>
                          </a:solidFill>
                        </a:rPr>
                        <a:t>Kristi</a:t>
                      </a:r>
                      <a:endParaRPr lang="en-US" dirty="0">
                        <a:solidFill>
                          <a:schemeClr val="tx1"/>
                        </a:solidFill>
                      </a:endParaRPr>
                    </a:p>
                  </a:txBody>
                  <a:tcPr/>
                </a:tc>
                <a:tc>
                  <a:txBody>
                    <a:bodyPr/>
                    <a:lstStyle/>
                    <a:p>
                      <a:endParaRPr lang="en-US" dirty="0"/>
                    </a:p>
                  </a:txBody>
                  <a:tcPr/>
                </a:tc>
              </a:tr>
              <a:tr h="281881">
                <a:tc>
                  <a:txBody>
                    <a:bodyPr/>
                    <a:lstStyle/>
                    <a:p>
                      <a:pPr algn="ctr"/>
                      <a:r>
                        <a:rPr lang="en-US" dirty="0" smtClean="0">
                          <a:solidFill>
                            <a:schemeClr val="tx1"/>
                          </a:solidFill>
                        </a:rPr>
                        <a:t>Mike S.</a:t>
                      </a:r>
                      <a:endParaRPr lang="en-US" dirty="0">
                        <a:solidFill>
                          <a:schemeClr val="tx1"/>
                        </a:solidFill>
                      </a:endParaRPr>
                    </a:p>
                  </a:txBody>
                  <a:tcPr/>
                </a:tc>
                <a:tc>
                  <a:txBody>
                    <a:bodyPr/>
                    <a:lstStyle/>
                    <a:p>
                      <a:endParaRPr lang="en-US" dirty="0"/>
                    </a:p>
                  </a:txBody>
                  <a:tcPr/>
                </a:tc>
              </a:tr>
            </a:tbl>
          </a:graphicData>
        </a:graphic>
      </p:graphicFrame>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1962502504"/>
      </p:ext>
    </p:extLst>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Small Group Activity</a:t>
            </a:r>
            <a:endParaRPr lang="en-US" dirty="0"/>
          </a:p>
        </p:txBody>
      </p:sp>
      <p:sp>
        <p:nvSpPr>
          <p:cNvPr id="3" name="Content Placeholder 2"/>
          <p:cNvSpPr>
            <a:spLocks noGrp="1"/>
          </p:cNvSpPr>
          <p:nvPr>
            <p:ph idx="1"/>
          </p:nvPr>
        </p:nvSpPr>
        <p:spPr/>
        <p:txBody>
          <a:bodyPr/>
          <a:lstStyle/>
          <a:p>
            <a:r>
              <a:rPr lang="en-US" dirty="0" smtClean="0"/>
              <a:t>Create a list of technologies that could be used in the step your group is given. This could include:</a:t>
            </a:r>
          </a:p>
          <a:p>
            <a:pPr lvl="1"/>
            <a:r>
              <a:rPr lang="en-US" dirty="0" smtClean="0"/>
              <a:t>Hardware</a:t>
            </a:r>
          </a:p>
          <a:p>
            <a:pPr lvl="1"/>
            <a:r>
              <a:rPr lang="en-US" dirty="0" smtClean="0"/>
              <a:t>Software</a:t>
            </a:r>
          </a:p>
          <a:p>
            <a:pPr lvl="1"/>
            <a:r>
              <a:rPr lang="en-US" dirty="0" smtClean="0"/>
              <a:t>Web &amp; Web 2.0</a:t>
            </a:r>
            <a:endParaRPr lang="en-US" dirty="0"/>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Task </a:t>
            </a:r>
            <a:r>
              <a:rPr lang="en-US" dirty="0" err="1" smtClean="0"/>
              <a:t>Definintion</a:t>
            </a:r>
            <a:endParaRPr lang="en-US" dirty="0"/>
          </a:p>
        </p:txBody>
      </p:sp>
      <p:sp>
        <p:nvSpPr>
          <p:cNvPr id="3" name="Content Placeholder 2"/>
          <p:cNvSpPr>
            <a:spLocks noGrp="1"/>
          </p:cNvSpPr>
          <p:nvPr>
            <p:ph idx="1"/>
          </p:nvPr>
        </p:nvSpPr>
        <p:spPr/>
        <p:txBody>
          <a:bodyPr/>
          <a:lstStyle/>
          <a:p>
            <a:endParaRPr lang="en-US" dirty="0" smtClean="0"/>
          </a:p>
          <a:p>
            <a:endParaRPr lang="en-US" dirty="0" smtClean="0"/>
          </a:p>
        </p:txBody>
      </p:sp>
      <p:pic>
        <p:nvPicPr>
          <p:cNvPr id="4" name="Picture 3"/>
          <p:cNvPicPr>
            <a:picLocks noChangeAspect="1"/>
          </p:cNvPicPr>
          <p:nvPr/>
        </p:nvPicPr>
        <p:blipFill>
          <a:blip r:embed="rId2"/>
          <a:stretch>
            <a:fillRect/>
          </a:stretch>
        </p:blipFill>
        <p:spPr>
          <a:xfrm rot="21120000">
            <a:off x="5495249" y="2754331"/>
            <a:ext cx="2477331" cy="3069138"/>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Information Seeking Strategies</a:t>
            </a:r>
            <a:endParaRPr lang="en-US" dirty="0"/>
          </a:p>
        </p:txBody>
      </p:sp>
      <p:pic>
        <p:nvPicPr>
          <p:cNvPr id="4" name="Picture 3"/>
          <p:cNvPicPr>
            <a:picLocks noChangeAspect="1"/>
          </p:cNvPicPr>
          <p:nvPr/>
        </p:nvPicPr>
        <p:blipFill>
          <a:blip r:embed="rId2"/>
          <a:stretch>
            <a:fillRect/>
          </a:stretch>
        </p:blipFill>
        <p:spPr>
          <a:xfrm>
            <a:off x="7392696" y="1128078"/>
            <a:ext cx="1501893" cy="1802271"/>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2651492" y="274638"/>
            <a:ext cx="6035308" cy="1143000"/>
          </a:xfrm>
        </p:spPr>
        <p:txBody>
          <a:bodyPr/>
          <a:lstStyle/>
          <a:p>
            <a:r>
              <a:rPr lang="en-US" dirty="0" smtClean="0"/>
              <a:t>Location &amp; Access</a:t>
            </a:r>
            <a:endParaRPr lang="en-US" dirty="0"/>
          </a:p>
        </p:txBody>
      </p:sp>
      <p:pic>
        <p:nvPicPr>
          <p:cNvPr id="4" name="Picture 3"/>
          <p:cNvPicPr>
            <a:picLocks noChangeAspect="1"/>
          </p:cNvPicPr>
          <p:nvPr/>
        </p:nvPicPr>
        <p:blipFill>
          <a:blip r:embed="rId2"/>
          <a:stretch>
            <a:fillRect/>
          </a:stretch>
        </p:blipFill>
        <p:spPr>
          <a:xfrm>
            <a:off x="300330" y="281926"/>
            <a:ext cx="3020509" cy="2271423"/>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5075109" y="1248398"/>
            <a:ext cx="3611691" cy="3689362"/>
          </a:xfrm>
          <a:prstGeom prst="rect">
            <a:avLst/>
          </a:prstGeom>
        </p:spPr>
      </p:pic>
      <p:sp>
        <p:nvSpPr>
          <p:cNvPr id="2" name="Title 1"/>
          <p:cNvSpPr>
            <a:spLocks noGrp="1"/>
          </p:cNvSpPr>
          <p:nvPr>
            <p:ph type="title"/>
          </p:nvPr>
        </p:nvSpPr>
        <p:spPr/>
        <p:txBody>
          <a:bodyPr/>
          <a:lstStyle/>
          <a:p>
            <a:r>
              <a:rPr lang="en-US" dirty="0" smtClean="0"/>
              <a:t>Use of Information</a:t>
            </a:r>
            <a:endParaRPr lang="en-US" dirty="0"/>
          </a:p>
        </p:txBody>
      </p:sp>
      <p:sp>
        <p:nvSpPr>
          <p:cNvPr id="5" name="TextBox 4"/>
          <p:cNvSpPr txBox="1"/>
          <p:nvPr/>
        </p:nvSpPr>
        <p:spPr>
          <a:xfrm>
            <a:off x="5138635" y="4599206"/>
            <a:ext cx="3548165" cy="338554"/>
          </a:xfrm>
          <a:prstGeom prst="rect">
            <a:avLst/>
          </a:prstGeom>
          <a:noFill/>
        </p:spPr>
        <p:txBody>
          <a:bodyPr wrap="square" rtlCol="0">
            <a:spAutoFit/>
          </a:bodyPr>
          <a:lstStyle/>
          <a:p>
            <a:pPr algn="ctr"/>
            <a:r>
              <a:rPr lang="en-US" sz="1600" dirty="0" smtClean="0"/>
              <a:t>How dinosaurs really became extinct.</a:t>
            </a:r>
            <a:endParaRPr lang="en-US" sz="1600" dirty="0"/>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0"/>
            <a:ext cx="8229600" cy="1143000"/>
          </a:xfrm>
        </p:spPr>
        <p:txBody>
          <a:bodyPr>
            <a:normAutofit/>
          </a:bodyPr>
          <a:lstStyle/>
          <a:p>
            <a:r>
              <a:rPr lang="en-US" sz="2000" dirty="0" smtClean="0"/>
              <a:t>Welcome back Everyone!</a:t>
            </a:r>
            <a:endParaRPr lang="en-US" sz="2000" dirty="0"/>
          </a:p>
        </p:txBody>
      </p:sp>
      <p:sp>
        <p:nvSpPr>
          <p:cNvPr id="7" name="TextBox 6"/>
          <p:cNvSpPr txBox="1"/>
          <p:nvPr/>
        </p:nvSpPr>
        <p:spPr>
          <a:xfrm>
            <a:off x="161423" y="4761022"/>
            <a:ext cx="4515909" cy="1815882"/>
          </a:xfrm>
          <a:prstGeom prst="rect">
            <a:avLst/>
          </a:prstGeom>
          <a:noFill/>
        </p:spPr>
        <p:txBody>
          <a:bodyPr wrap="square" rtlCol="0">
            <a:spAutoFit/>
          </a:bodyPr>
          <a:lstStyle/>
          <a:p>
            <a:pPr lvl="0" algn="ctr" defTabSz="914400">
              <a:spcBef>
                <a:spcPct val="0"/>
              </a:spcBef>
              <a:defRPr/>
            </a:pPr>
            <a:r>
              <a:rPr lang="en-US" sz="1400" b="1" dirty="0" smtClean="0">
                <a:latin typeface="Arabic Typesetting" pitchFamily="66" charset="-78"/>
                <a:cs typeface="Arabic Typesetting" pitchFamily="66" charset="-78"/>
              </a:rPr>
              <a:t>Every class, please check your audio: Tools&gt;audio&gt;audio set up wizard</a:t>
            </a:r>
            <a:br>
              <a:rPr lang="en-US" sz="1400" b="1" dirty="0" smtClean="0">
                <a:latin typeface="Arabic Typesetting" pitchFamily="66" charset="-78"/>
                <a:cs typeface="Arabic Typesetting" pitchFamily="66" charset="-78"/>
              </a:rPr>
            </a:br>
            <a:r>
              <a:rPr lang="en-US" sz="1400" b="1" dirty="0" smtClean="0">
                <a:solidFill>
                  <a:srgbClr val="00B050"/>
                </a:solidFill>
                <a:latin typeface="Arabic Typesetting" pitchFamily="66" charset="-78"/>
                <a:cs typeface="Arabic Typesetting" pitchFamily="66" charset="-78"/>
              </a:rPr>
              <a:t>Green Check Good</a:t>
            </a:r>
            <a:r>
              <a:rPr lang="en-US" sz="1400" b="1" dirty="0" smtClean="0">
                <a:latin typeface="Arabic Typesetting" pitchFamily="66" charset="-78"/>
                <a:cs typeface="Arabic Typesetting" pitchFamily="66" charset="-78"/>
              </a:rPr>
              <a:t/>
            </a:r>
            <a:br>
              <a:rPr lang="en-US" sz="1400" b="1" dirty="0" smtClean="0">
                <a:latin typeface="Arabic Typesetting" pitchFamily="66" charset="-78"/>
                <a:cs typeface="Arabic Typesetting" pitchFamily="66" charset="-78"/>
              </a:rPr>
            </a:br>
            <a:r>
              <a:rPr lang="en-US" sz="1400" b="1" dirty="0" smtClean="0">
                <a:solidFill>
                  <a:srgbClr val="FF0000"/>
                </a:solidFill>
                <a:latin typeface="Arabic Typesetting" pitchFamily="66" charset="-78"/>
                <a:cs typeface="Arabic Typesetting" pitchFamily="66" charset="-78"/>
              </a:rPr>
              <a:t>Red X-can’t hear </a:t>
            </a:r>
            <a:r>
              <a:rPr lang="en-US" sz="1400" b="1" dirty="0" smtClean="0">
                <a:latin typeface="Arabic Typesetting" pitchFamily="66" charset="-78"/>
                <a:cs typeface="Arabic Typesetting" pitchFamily="66" charset="-78"/>
              </a:rPr>
              <a:t>	</a:t>
            </a:r>
            <a:br>
              <a:rPr lang="en-US" sz="1400" b="1" dirty="0" smtClean="0">
                <a:latin typeface="Arabic Typesetting" pitchFamily="66" charset="-78"/>
                <a:cs typeface="Arabic Typesetting" pitchFamily="66" charset="-78"/>
              </a:rPr>
            </a:br>
            <a:r>
              <a:rPr lang="en-US" sz="1400" b="1" dirty="0" smtClean="0">
                <a:latin typeface="Arabic Typesetting" pitchFamily="66" charset="-78"/>
                <a:cs typeface="Arabic Typesetting" pitchFamily="66" charset="-78"/>
              </a:rPr>
              <a:t>(</a:t>
            </a:r>
            <a:r>
              <a:rPr lang="en-US" sz="1400" b="1" dirty="0" smtClean="0">
                <a:solidFill>
                  <a:srgbClr val="FF0000"/>
                </a:solidFill>
                <a:latin typeface="Arabic Typesetting" pitchFamily="66" charset="-78"/>
                <a:cs typeface="Arabic Typesetting" pitchFamily="66" charset="-78"/>
              </a:rPr>
              <a:t>contact tech support and be ready to use telephony</a:t>
            </a:r>
            <a:r>
              <a:rPr lang="en-US" sz="1400" b="1" dirty="0" smtClean="0">
                <a:latin typeface="Arabic Typesetting" pitchFamily="66" charset="-78"/>
                <a:cs typeface="Arabic Typesetting" pitchFamily="66" charset="-78"/>
              </a:rPr>
              <a:t>).</a:t>
            </a:r>
            <a:br>
              <a:rPr lang="en-US" sz="1400" b="1" dirty="0" smtClean="0">
                <a:latin typeface="Arabic Typesetting" pitchFamily="66" charset="-78"/>
                <a:cs typeface="Arabic Typesetting" pitchFamily="66" charset="-78"/>
              </a:rPr>
            </a:br>
            <a:r>
              <a:rPr lang="en-US" sz="1400" b="1" dirty="0" smtClean="0">
                <a:solidFill>
                  <a:srgbClr val="FF0000"/>
                </a:solidFill>
                <a:latin typeface="Arabic Typesetting" pitchFamily="66" charset="-78"/>
                <a:cs typeface="Arabic Typesetting" pitchFamily="66" charset="-78"/>
              </a:rPr>
              <a:t>Click on the Telephone icon and follow instructions on the screen.</a:t>
            </a:r>
            <a:endParaRPr lang="en-US" sz="1400" b="1" i="1" dirty="0">
              <a:latin typeface="Arabic Typesetting" pitchFamily="66" charset="-78"/>
              <a:cs typeface="Arabic Typesetting" pitchFamily="66" charset="-78"/>
            </a:endParaRPr>
          </a:p>
        </p:txBody>
      </p:sp>
      <p:sp>
        <p:nvSpPr>
          <p:cNvPr id="5" name="Content Placeholder 2"/>
          <p:cNvSpPr>
            <a:spLocks noGrp="1"/>
          </p:cNvSpPr>
          <p:nvPr>
            <p:ph idx="1"/>
          </p:nvPr>
        </p:nvSpPr>
        <p:spPr>
          <a:xfrm>
            <a:off x="2654300" y="876300"/>
            <a:ext cx="6272931" cy="1841499"/>
          </a:xfrm>
        </p:spPr>
        <p:txBody>
          <a:bodyPr>
            <a:normAutofit fontScale="85000" lnSpcReduction="10000"/>
          </a:bodyPr>
          <a:lstStyle/>
          <a:p>
            <a:pPr algn="ctr">
              <a:buNone/>
            </a:pPr>
            <a:r>
              <a:rPr lang="en-US" dirty="0" smtClean="0"/>
              <a:t>“Being in a band is always a compromise. Provided that the balance is good, what you lose in compromise, you gain by collaboration.”						-Mike Rutherford</a:t>
            </a:r>
          </a:p>
        </p:txBody>
      </p:sp>
      <p:sp>
        <p:nvSpPr>
          <p:cNvPr id="8" name="TextBox 7"/>
          <p:cNvSpPr txBox="1"/>
          <p:nvPr/>
        </p:nvSpPr>
        <p:spPr>
          <a:xfrm>
            <a:off x="161423" y="2387833"/>
            <a:ext cx="5422284" cy="1323439"/>
          </a:xfrm>
          <a:prstGeom prst="rect">
            <a:avLst/>
          </a:prstGeom>
          <a:noFill/>
        </p:spPr>
        <p:txBody>
          <a:bodyPr wrap="square" rtlCol="0">
            <a:spAutoFit/>
          </a:bodyPr>
          <a:lstStyle/>
          <a:p>
            <a:pPr algn="ctr"/>
            <a:r>
              <a:rPr lang="en-US" sz="4000" dirty="0" smtClean="0"/>
              <a:t>Name a notable duo or famous partnership. </a:t>
            </a:r>
            <a:endParaRPr lang="en-US" sz="4000" dirty="0"/>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Synthesis</a:t>
            </a:r>
            <a:endParaRPr lang="en-US" dirty="0"/>
          </a:p>
        </p:txBody>
      </p:sp>
      <p:pic>
        <p:nvPicPr>
          <p:cNvPr id="5" name="Picture 4"/>
          <p:cNvPicPr>
            <a:picLocks noChangeAspect="1"/>
          </p:cNvPicPr>
          <p:nvPr/>
        </p:nvPicPr>
        <p:blipFill>
          <a:blip r:embed="rId2"/>
          <a:srcRect l="3130" t="1851" r="3130" b="1851"/>
          <a:stretch>
            <a:fillRect/>
          </a:stretch>
        </p:blipFill>
        <p:spPr>
          <a:xfrm>
            <a:off x="238088" y="3581400"/>
            <a:ext cx="3400585" cy="2954231"/>
          </a:xfrm>
          <a:prstGeom prst="rect">
            <a:avLst/>
          </a:prstGeom>
          <a:scene3d>
            <a:camera prst="orthographicFront"/>
            <a:lightRig rig="threePt" dir="t"/>
          </a:scene3d>
          <a:sp3d contourW="12700">
            <a:contourClr>
              <a:schemeClr val="bg1"/>
            </a:contourClr>
          </a:sp3d>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Evaluation</a:t>
            </a:r>
            <a:endParaRPr lang="en-US" dirty="0"/>
          </a:p>
        </p:txBody>
      </p:sp>
      <p:pic>
        <p:nvPicPr>
          <p:cNvPr id="4" name="Picture 3"/>
          <p:cNvPicPr>
            <a:picLocks noChangeAspect="1"/>
          </p:cNvPicPr>
          <p:nvPr/>
        </p:nvPicPr>
        <p:blipFill>
          <a:blip r:embed="rId2"/>
          <a:stretch>
            <a:fillRect/>
          </a:stretch>
        </p:blipFill>
        <p:spPr>
          <a:xfrm>
            <a:off x="6461404" y="144462"/>
            <a:ext cx="2462422" cy="1641614"/>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Task </a:t>
            </a:r>
            <a:r>
              <a:rPr lang="en-US" dirty="0" err="1" smtClean="0"/>
              <a:t>Definintion</a:t>
            </a:r>
            <a:endParaRPr lang="en-US" dirty="0"/>
          </a:p>
        </p:txBody>
      </p:sp>
      <p:sp>
        <p:nvSpPr>
          <p:cNvPr id="3" name="Content Placeholder 2"/>
          <p:cNvSpPr>
            <a:spLocks noGrp="1"/>
          </p:cNvSpPr>
          <p:nvPr>
            <p:ph idx="1"/>
          </p:nvPr>
        </p:nvSpPr>
        <p:spPr/>
        <p:txBody>
          <a:bodyPr/>
          <a:lstStyle/>
          <a:p>
            <a:r>
              <a:rPr lang="en-US" dirty="0" smtClean="0"/>
              <a:t>Inspiration/ </a:t>
            </a:r>
            <a:r>
              <a:rPr lang="en-US" dirty="0" err="1" smtClean="0"/>
              <a:t>Kidspiration</a:t>
            </a:r>
            <a:r>
              <a:rPr lang="en-US" dirty="0" smtClean="0"/>
              <a:t>/ </a:t>
            </a:r>
            <a:r>
              <a:rPr lang="en-US" dirty="0" err="1" smtClean="0"/>
              <a:t>Webspiration</a:t>
            </a:r>
            <a:endParaRPr lang="en-US" dirty="0" smtClean="0"/>
          </a:p>
          <a:p>
            <a:r>
              <a:rPr lang="en-US" dirty="0" smtClean="0"/>
              <a:t>Visual Thesaurus </a:t>
            </a:r>
          </a:p>
          <a:p>
            <a:endParaRPr lang="en-US" dirty="0" smtClean="0"/>
          </a:p>
          <a:p>
            <a:endParaRPr lang="en-US" dirty="0" smtClean="0"/>
          </a:p>
        </p:txBody>
      </p:sp>
      <p:pic>
        <p:nvPicPr>
          <p:cNvPr id="4" name="Picture 3"/>
          <p:cNvPicPr>
            <a:picLocks noChangeAspect="1"/>
          </p:cNvPicPr>
          <p:nvPr/>
        </p:nvPicPr>
        <p:blipFill>
          <a:blip r:embed="rId2"/>
          <a:stretch>
            <a:fillRect/>
          </a:stretch>
        </p:blipFill>
        <p:spPr>
          <a:xfrm rot="21120000">
            <a:off x="5495249" y="2754331"/>
            <a:ext cx="2477331" cy="3069138"/>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Information Seeking Strategies</a:t>
            </a:r>
            <a:endParaRPr lang="en-US" dirty="0"/>
          </a:p>
        </p:txBody>
      </p:sp>
      <p:sp>
        <p:nvSpPr>
          <p:cNvPr id="3" name="Content Placeholder 2"/>
          <p:cNvSpPr>
            <a:spLocks noGrp="1"/>
          </p:cNvSpPr>
          <p:nvPr>
            <p:ph idx="1"/>
          </p:nvPr>
        </p:nvSpPr>
        <p:spPr/>
        <p:txBody>
          <a:bodyPr/>
          <a:lstStyle/>
          <a:p>
            <a:r>
              <a:rPr lang="en-US" dirty="0" smtClean="0"/>
              <a:t>RSS feeds</a:t>
            </a:r>
          </a:p>
          <a:p>
            <a:r>
              <a:rPr lang="en-US" dirty="0" err="1" smtClean="0"/>
              <a:t>Listservs</a:t>
            </a:r>
            <a:endParaRPr lang="en-US" dirty="0" smtClean="0"/>
          </a:p>
          <a:p>
            <a:r>
              <a:rPr lang="en-US" dirty="0" smtClean="0"/>
              <a:t>Tags</a:t>
            </a:r>
          </a:p>
          <a:p>
            <a:r>
              <a:rPr lang="en-US" dirty="0" smtClean="0"/>
              <a:t>Social Bookmarking</a:t>
            </a:r>
          </a:p>
        </p:txBody>
      </p:sp>
      <p:pic>
        <p:nvPicPr>
          <p:cNvPr id="4" name="Picture 3"/>
          <p:cNvPicPr>
            <a:picLocks noChangeAspect="1"/>
          </p:cNvPicPr>
          <p:nvPr/>
        </p:nvPicPr>
        <p:blipFill>
          <a:blip r:embed="rId2"/>
          <a:stretch>
            <a:fillRect/>
          </a:stretch>
        </p:blipFill>
        <p:spPr>
          <a:xfrm>
            <a:off x="3018816" y="1417638"/>
            <a:ext cx="1501893" cy="1802271"/>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2651492" y="274638"/>
            <a:ext cx="6035308" cy="1143000"/>
          </a:xfrm>
        </p:spPr>
        <p:txBody>
          <a:bodyPr/>
          <a:lstStyle/>
          <a:p>
            <a:r>
              <a:rPr lang="en-US" dirty="0" smtClean="0"/>
              <a:t>Location &amp; Access</a:t>
            </a:r>
            <a:endParaRPr lang="en-US" dirty="0"/>
          </a:p>
        </p:txBody>
      </p:sp>
      <p:sp>
        <p:nvSpPr>
          <p:cNvPr id="3" name="Content Placeholder 2"/>
          <p:cNvSpPr>
            <a:spLocks noGrp="1"/>
          </p:cNvSpPr>
          <p:nvPr>
            <p:ph idx="1"/>
          </p:nvPr>
        </p:nvSpPr>
        <p:spPr>
          <a:xfrm>
            <a:off x="300330" y="2553349"/>
            <a:ext cx="6278791" cy="3453741"/>
          </a:xfrm>
        </p:spPr>
        <p:txBody>
          <a:bodyPr>
            <a:normAutofit/>
          </a:bodyPr>
          <a:lstStyle/>
          <a:p>
            <a:r>
              <a:rPr lang="en-US" dirty="0" smtClean="0"/>
              <a:t>Custom Search</a:t>
            </a:r>
          </a:p>
          <a:p>
            <a:r>
              <a:rPr lang="en-US" dirty="0" smtClean="0"/>
              <a:t>Filtering</a:t>
            </a:r>
          </a:p>
          <a:p>
            <a:r>
              <a:rPr lang="en-US" dirty="0" smtClean="0"/>
              <a:t>Cloud computing</a:t>
            </a:r>
          </a:p>
          <a:p>
            <a:r>
              <a:rPr lang="en-US" dirty="0" smtClean="0"/>
              <a:t>Remote Desktop</a:t>
            </a:r>
          </a:p>
          <a:p>
            <a:r>
              <a:rPr lang="en-US" dirty="0" smtClean="0"/>
              <a:t>Wireless Networks</a:t>
            </a:r>
            <a:endParaRPr lang="en-US" dirty="0"/>
          </a:p>
        </p:txBody>
      </p:sp>
      <p:pic>
        <p:nvPicPr>
          <p:cNvPr id="4" name="Picture 3"/>
          <p:cNvPicPr>
            <a:picLocks noChangeAspect="1"/>
          </p:cNvPicPr>
          <p:nvPr/>
        </p:nvPicPr>
        <p:blipFill>
          <a:blip r:embed="rId2"/>
          <a:stretch>
            <a:fillRect/>
          </a:stretch>
        </p:blipFill>
        <p:spPr>
          <a:xfrm>
            <a:off x="300330" y="281926"/>
            <a:ext cx="3020509" cy="2271423"/>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5075109" y="1248398"/>
            <a:ext cx="3611691" cy="3689362"/>
          </a:xfrm>
          <a:prstGeom prst="rect">
            <a:avLst/>
          </a:prstGeom>
        </p:spPr>
      </p:pic>
      <p:sp>
        <p:nvSpPr>
          <p:cNvPr id="2" name="Title 1"/>
          <p:cNvSpPr>
            <a:spLocks noGrp="1"/>
          </p:cNvSpPr>
          <p:nvPr>
            <p:ph type="title"/>
          </p:nvPr>
        </p:nvSpPr>
        <p:spPr/>
        <p:txBody>
          <a:bodyPr/>
          <a:lstStyle/>
          <a:p>
            <a:r>
              <a:rPr lang="en-US" dirty="0" smtClean="0"/>
              <a:t>Use of Information</a:t>
            </a:r>
            <a:endParaRPr lang="en-US" dirty="0"/>
          </a:p>
        </p:txBody>
      </p:sp>
      <p:sp>
        <p:nvSpPr>
          <p:cNvPr id="3" name="Content Placeholder 2"/>
          <p:cNvSpPr>
            <a:spLocks noGrp="1"/>
          </p:cNvSpPr>
          <p:nvPr>
            <p:ph idx="1"/>
          </p:nvPr>
        </p:nvSpPr>
        <p:spPr/>
        <p:txBody>
          <a:bodyPr/>
          <a:lstStyle/>
          <a:p>
            <a:r>
              <a:rPr lang="en-US" dirty="0" smtClean="0"/>
              <a:t>MS Office/Scholastic Keys </a:t>
            </a:r>
          </a:p>
          <a:p>
            <a:pPr lvl="1"/>
            <a:r>
              <a:rPr lang="en-US" dirty="0" smtClean="0"/>
              <a:t>Google Docs</a:t>
            </a:r>
          </a:p>
          <a:p>
            <a:r>
              <a:rPr lang="en-US" dirty="0" smtClean="0"/>
              <a:t>Pixie/</a:t>
            </a:r>
            <a:r>
              <a:rPr lang="en-US" dirty="0" err="1" smtClean="0"/>
              <a:t>Kidpix</a:t>
            </a:r>
            <a:r>
              <a:rPr lang="en-US" dirty="0" smtClean="0"/>
              <a:t>/Tux Paint</a:t>
            </a:r>
          </a:p>
          <a:p>
            <a:r>
              <a:rPr lang="en-US" dirty="0" smtClean="0"/>
              <a:t>Adobe Photoshop</a:t>
            </a:r>
          </a:p>
          <a:p>
            <a:endParaRPr lang="en-US" dirty="0" smtClean="0"/>
          </a:p>
          <a:p>
            <a:endParaRPr lang="en-US" dirty="0" smtClean="0"/>
          </a:p>
          <a:p>
            <a:endParaRPr lang="en-US" dirty="0"/>
          </a:p>
        </p:txBody>
      </p:sp>
      <p:sp>
        <p:nvSpPr>
          <p:cNvPr id="5" name="TextBox 4"/>
          <p:cNvSpPr txBox="1"/>
          <p:nvPr/>
        </p:nvSpPr>
        <p:spPr>
          <a:xfrm>
            <a:off x="5138635" y="4599206"/>
            <a:ext cx="3548165" cy="338554"/>
          </a:xfrm>
          <a:prstGeom prst="rect">
            <a:avLst/>
          </a:prstGeom>
          <a:noFill/>
        </p:spPr>
        <p:txBody>
          <a:bodyPr wrap="square" rtlCol="0">
            <a:spAutoFit/>
          </a:bodyPr>
          <a:lstStyle/>
          <a:p>
            <a:pPr algn="ctr"/>
            <a:r>
              <a:rPr lang="en-US" sz="1600" dirty="0" smtClean="0"/>
              <a:t>How dinosaurs really became extinct.</a:t>
            </a:r>
            <a:endParaRPr lang="en-US" sz="1600" dirty="0"/>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Synthesis</a:t>
            </a:r>
            <a:endParaRPr lang="en-US" dirty="0"/>
          </a:p>
        </p:txBody>
      </p:sp>
      <p:sp>
        <p:nvSpPr>
          <p:cNvPr id="3" name="Content Placeholder 2"/>
          <p:cNvSpPr>
            <a:spLocks noGrp="1"/>
          </p:cNvSpPr>
          <p:nvPr>
            <p:ph idx="1"/>
          </p:nvPr>
        </p:nvSpPr>
        <p:spPr/>
        <p:txBody>
          <a:bodyPr/>
          <a:lstStyle/>
          <a:p>
            <a:r>
              <a:rPr lang="en-US" dirty="0" smtClean="0"/>
              <a:t>PowerPoint/Keynote</a:t>
            </a:r>
          </a:p>
          <a:p>
            <a:r>
              <a:rPr lang="en-US" dirty="0" smtClean="0"/>
              <a:t>Interactive Whiteboard</a:t>
            </a:r>
          </a:p>
          <a:p>
            <a:r>
              <a:rPr lang="en-US" dirty="0" smtClean="0"/>
              <a:t>Flip Camera</a:t>
            </a:r>
          </a:p>
          <a:p>
            <a:r>
              <a:rPr lang="en-US" dirty="0" smtClean="0"/>
              <a:t>Green Screen</a:t>
            </a:r>
            <a:endParaRPr lang="en-US" dirty="0"/>
          </a:p>
        </p:txBody>
      </p:sp>
      <p:pic>
        <p:nvPicPr>
          <p:cNvPr id="5" name="Picture 4"/>
          <p:cNvPicPr>
            <a:picLocks noChangeAspect="1"/>
          </p:cNvPicPr>
          <p:nvPr/>
        </p:nvPicPr>
        <p:blipFill>
          <a:blip r:embed="rId2"/>
          <a:srcRect l="3130" t="1851" r="3130" b="1851"/>
          <a:stretch>
            <a:fillRect/>
          </a:stretch>
        </p:blipFill>
        <p:spPr>
          <a:xfrm>
            <a:off x="4611968" y="2759538"/>
            <a:ext cx="3943142" cy="3425573"/>
          </a:xfrm>
          <a:prstGeom prst="rect">
            <a:avLst/>
          </a:prstGeom>
          <a:scene3d>
            <a:camera prst="orthographicFront"/>
            <a:lightRig rig="threePt" dir="t"/>
          </a:scene3d>
          <a:sp3d contourW="12700">
            <a:contourClr>
              <a:schemeClr val="bg1"/>
            </a:contourClr>
          </a:sp3d>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Evaluation</a:t>
            </a:r>
            <a:endParaRPr lang="en-US" dirty="0"/>
          </a:p>
        </p:txBody>
      </p:sp>
      <p:sp>
        <p:nvSpPr>
          <p:cNvPr id="3" name="Content Placeholder 2"/>
          <p:cNvSpPr>
            <a:spLocks noGrp="1"/>
          </p:cNvSpPr>
          <p:nvPr>
            <p:ph idx="1"/>
          </p:nvPr>
        </p:nvSpPr>
        <p:spPr>
          <a:xfrm>
            <a:off x="457200" y="1600200"/>
            <a:ext cx="8338202" cy="4525963"/>
          </a:xfrm>
        </p:spPr>
        <p:txBody>
          <a:bodyPr/>
          <a:lstStyle/>
          <a:p>
            <a:r>
              <a:rPr lang="en-US" dirty="0" smtClean="0"/>
              <a:t>Interactive Student Response Systems (clickers)</a:t>
            </a:r>
          </a:p>
          <a:p>
            <a:r>
              <a:rPr lang="en-US" dirty="0" smtClean="0"/>
              <a:t>Survey Monkey</a:t>
            </a:r>
          </a:p>
          <a:p>
            <a:r>
              <a:rPr lang="en-US" dirty="0" err="1" smtClean="0"/>
              <a:t>Wordle</a:t>
            </a:r>
            <a:endParaRPr lang="en-US" dirty="0"/>
          </a:p>
        </p:txBody>
      </p:sp>
      <p:pic>
        <p:nvPicPr>
          <p:cNvPr id="4" name="Picture 3"/>
          <p:cNvPicPr>
            <a:picLocks noChangeAspect="1"/>
          </p:cNvPicPr>
          <p:nvPr/>
        </p:nvPicPr>
        <p:blipFill>
          <a:blip r:embed="rId2"/>
          <a:stretch>
            <a:fillRect/>
          </a:stretch>
        </p:blipFill>
        <p:spPr>
          <a:xfrm>
            <a:off x="6461404" y="144462"/>
            <a:ext cx="2462422" cy="1641614"/>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Myers-Briggs</a:t>
            </a:r>
            <a:endParaRPr lang="en-US" dirty="0"/>
          </a:p>
        </p:txBody>
      </p:sp>
      <p:sp>
        <p:nvSpPr>
          <p:cNvPr id="3" name="Content Placeholder 2"/>
          <p:cNvSpPr>
            <a:spLocks noGrp="1"/>
          </p:cNvSpPr>
          <p:nvPr>
            <p:ph idx="1"/>
          </p:nvPr>
        </p:nvSpPr>
        <p:spPr>
          <a:xfrm>
            <a:off x="457200" y="1600200"/>
            <a:ext cx="8229600" cy="1540279"/>
          </a:xfrm>
        </p:spPr>
        <p:txBody>
          <a:bodyPr>
            <a:normAutofit fontScale="85000" lnSpcReduction="10000"/>
          </a:bodyPr>
          <a:lstStyle/>
          <a:p>
            <a:r>
              <a:rPr lang="en-US" dirty="0" smtClean="0">
                <a:hlinkClick r:id="rId2"/>
              </a:rPr>
              <a:t>http://www.personalitypathways.com/type_inventory.html</a:t>
            </a:r>
            <a:endParaRPr lang="en-US" dirty="0" smtClean="0"/>
          </a:p>
          <a:p>
            <a:r>
              <a:rPr lang="en-US" dirty="0" smtClean="0">
                <a:hlinkClick r:id="rId3"/>
              </a:rPr>
              <a:t>http://www.humanmetrics.com/cgi-win/JTypes2.asp</a:t>
            </a:r>
            <a:r>
              <a:rPr lang="en-US" dirty="0" smtClean="0"/>
              <a:t> </a:t>
            </a:r>
          </a:p>
          <a:p>
            <a:endParaRPr lang="en-US" dirty="0"/>
          </a:p>
        </p:txBody>
      </p:sp>
      <p:pic>
        <p:nvPicPr>
          <p:cNvPr id="4" name="Picture 3"/>
          <p:cNvPicPr>
            <a:picLocks noChangeAspect="1"/>
          </p:cNvPicPr>
          <p:nvPr/>
        </p:nvPicPr>
        <p:blipFill>
          <a:blip r:embed="rId4"/>
          <a:stretch>
            <a:fillRect/>
          </a:stretch>
        </p:blipFill>
        <p:spPr>
          <a:xfrm>
            <a:off x="4871407" y="3864498"/>
            <a:ext cx="2577143" cy="2150464"/>
          </a:xfrm>
          <a:prstGeom prst="rect">
            <a:avLst/>
          </a:prstGeom>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What do the letters stand for?</a:t>
            </a:r>
            <a:endParaRPr lang="en-US" dirty="0"/>
          </a:p>
        </p:txBody>
      </p:sp>
      <p:sp>
        <p:nvSpPr>
          <p:cNvPr id="6" name="Content Placeholder 5"/>
          <p:cNvSpPr>
            <a:spLocks noGrp="1"/>
          </p:cNvSpPr>
          <p:nvPr>
            <p:ph sz="half" idx="2"/>
          </p:nvPr>
        </p:nvSpPr>
        <p:spPr/>
        <p:txBody>
          <a:bodyPr>
            <a:normAutofit/>
          </a:bodyPr>
          <a:lstStyle/>
          <a:p>
            <a:r>
              <a:rPr lang="en-US" sz="3600" dirty="0" smtClean="0"/>
              <a:t>Extrovert  	(E)</a:t>
            </a:r>
          </a:p>
          <a:p>
            <a:r>
              <a:rPr lang="en-US" sz="3600" dirty="0" smtClean="0"/>
              <a:t>Sensing	    	(S)</a:t>
            </a:r>
          </a:p>
          <a:p>
            <a:r>
              <a:rPr lang="en-US" sz="3600" dirty="0" smtClean="0"/>
              <a:t>Thinking    	(T)</a:t>
            </a:r>
          </a:p>
          <a:p>
            <a:r>
              <a:rPr lang="en-US" sz="3600" dirty="0" smtClean="0"/>
              <a:t>Judging		(J)</a:t>
            </a:r>
            <a:endParaRPr lang="en-US" sz="3600" dirty="0"/>
          </a:p>
        </p:txBody>
      </p:sp>
      <p:sp>
        <p:nvSpPr>
          <p:cNvPr id="8" name="Content Placeholder 7"/>
          <p:cNvSpPr>
            <a:spLocks noGrp="1"/>
          </p:cNvSpPr>
          <p:nvPr>
            <p:ph sz="quarter" idx="4"/>
          </p:nvPr>
        </p:nvSpPr>
        <p:spPr/>
        <p:txBody>
          <a:bodyPr>
            <a:normAutofit/>
          </a:bodyPr>
          <a:lstStyle/>
          <a:p>
            <a:r>
              <a:rPr lang="en-US" sz="3600" dirty="0" smtClean="0"/>
              <a:t>Introvert  	(I)</a:t>
            </a:r>
          </a:p>
          <a:p>
            <a:r>
              <a:rPr lang="en-US" sz="3600" dirty="0" err="1" smtClean="0"/>
              <a:t>iNtuitive</a:t>
            </a:r>
            <a:r>
              <a:rPr lang="en-US" sz="3600" dirty="0" smtClean="0"/>
              <a:t>  	(N)</a:t>
            </a:r>
          </a:p>
          <a:p>
            <a:r>
              <a:rPr lang="en-US" sz="3600" dirty="0" smtClean="0"/>
              <a:t>Feeling     	(F)</a:t>
            </a:r>
          </a:p>
          <a:p>
            <a:r>
              <a:rPr lang="en-US" sz="3600" dirty="0" smtClean="0"/>
              <a:t>Perceiving 	(P)</a:t>
            </a:r>
            <a:endParaRPr lang="en-US" sz="3600" dirty="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100013"/>
            <a:ext cx="8229600" cy="420687"/>
          </a:xfrm>
        </p:spPr>
        <p:txBody>
          <a:bodyPr>
            <a:normAutofit/>
          </a:bodyPr>
          <a:lstStyle/>
          <a:p>
            <a:r>
              <a:rPr lang="en-US" sz="2000" dirty="0" smtClean="0">
                <a:solidFill>
                  <a:schemeClr val="bg1"/>
                </a:solidFill>
              </a:rPr>
              <a:t>Question of the week</a:t>
            </a:r>
            <a:endParaRPr lang="en-US" sz="2000" dirty="0">
              <a:solidFill>
                <a:schemeClr val="bg1"/>
              </a:solidFill>
            </a:endParaRPr>
          </a:p>
        </p:txBody>
      </p:sp>
      <p:graphicFrame>
        <p:nvGraphicFramePr>
          <p:cNvPr id="9" name="Content Placeholder 8"/>
          <p:cNvGraphicFramePr>
            <a:graphicFrameLocks noGrp="1"/>
          </p:cNvGraphicFramePr>
          <p:nvPr>
            <p:ph idx="1"/>
          </p:nvPr>
        </p:nvGraphicFramePr>
        <p:xfrm>
          <a:off x="254000" y="100013"/>
          <a:ext cx="8890000" cy="6632943"/>
        </p:xfrm>
        <a:graphic>
          <a:graphicData uri="http://schemas.openxmlformats.org/drawingml/2006/table">
            <a:tbl>
              <a:tblPr firstRow="1" bandRow="1">
                <a:tableStyleId>{D7AC3CCA-C797-4891-BE02-D94E43425B78}</a:tableStyleId>
              </a:tblPr>
              <a:tblGrid>
                <a:gridCol w="1289600"/>
                <a:gridCol w="7600400"/>
              </a:tblGrid>
              <a:tr h="281881">
                <a:tc>
                  <a:txBody>
                    <a:bodyPr/>
                    <a:lstStyle/>
                    <a:p>
                      <a:pPr algn="ctr"/>
                      <a:r>
                        <a:rPr lang="en-US" b="0" dirty="0" smtClean="0">
                          <a:solidFill>
                            <a:schemeClr val="tx1"/>
                          </a:solidFill>
                        </a:rPr>
                        <a:t>Becky</a:t>
                      </a:r>
                      <a:endParaRPr lang="en-US" b="0" dirty="0">
                        <a:solidFill>
                          <a:schemeClr val="tx1"/>
                        </a:solidFill>
                      </a:endParaRPr>
                    </a:p>
                  </a:txBody>
                  <a:tcPr/>
                </a:tc>
                <a:tc>
                  <a:txBody>
                    <a:bodyPr/>
                    <a:lstStyle/>
                    <a:p>
                      <a:endParaRPr lang="en-US" dirty="0"/>
                    </a:p>
                  </a:txBody>
                  <a:tcPr/>
                </a:tc>
              </a:tr>
              <a:tr h="281881">
                <a:tc>
                  <a:txBody>
                    <a:bodyPr/>
                    <a:lstStyle/>
                    <a:p>
                      <a:pPr algn="ctr"/>
                      <a:r>
                        <a:rPr lang="en-US" dirty="0" smtClean="0">
                          <a:solidFill>
                            <a:schemeClr val="tx1"/>
                          </a:solidFill>
                        </a:rPr>
                        <a:t>Sarah</a:t>
                      </a:r>
                      <a:endParaRPr lang="en-US" dirty="0">
                        <a:solidFill>
                          <a:schemeClr val="tx1"/>
                        </a:solidFill>
                      </a:endParaRPr>
                    </a:p>
                  </a:txBody>
                  <a:tcPr/>
                </a:tc>
                <a:tc>
                  <a:txBody>
                    <a:bodyPr/>
                    <a:lstStyle/>
                    <a:p>
                      <a:endParaRPr lang="en-US" dirty="0"/>
                    </a:p>
                  </a:txBody>
                  <a:tcPr/>
                </a:tc>
              </a:tr>
              <a:tr h="281881">
                <a:tc>
                  <a:txBody>
                    <a:bodyPr/>
                    <a:lstStyle/>
                    <a:p>
                      <a:pPr algn="ctr"/>
                      <a:r>
                        <a:rPr lang="en-US" dirty="0" smtClean="0">
                          <a:solidFill>
                            <a:schemeClr val="tx1"/>
                          </a:solidFill>
                        </a:rPr>
                        <a:t>Amy</a:t>
                      </a:r>
                      <a:endParaRPr lang="en-US" dirty="0">
                        <a:solidFill>
                          <a:schemeClr val="tx1"/>
                        </a:solidFill>
                      </a:endParaRPr>
                    </a:p>
                  </a:txBody>
                  <a:tcPr/>
                </a:tc>
                <a:tc>
                  <a:txBody>
                    <a:bodyPr/>
                    <a:lstStyle/>
                    <a:p>
                      <a:endParaRPr lang="en-US" dirty="0"/>
                    </a:p>
                  </a:txBody>
                  <a:tcPr/>
                </a:tc>
              </a:tr>
              <a:tr h="281881">
                <a:tc>
                  <a:txBody>
                    <a:bodyPr/>
                    <a:lstStyle/>
                    <a:p>
                      <a:pPr algn="ctr"/>
                      <a:r>
                        <a:rPr lang="en-US" dirty="0" smtClean="0">
                          <a:solidFill>
                            <a:schemeClr val="tx1"/>
                          </a:solidFill>
                        </a:rPr>
                        <a:t>Doug</a:t>
                      </a:r>
                      <a:endParaRPr lang="en-US" dirty="0">
                        <a:solidFill>
                          <a:schemeClr val="tx1"/>
                        </a:solidFill>
                      </a:endParaRPr>
                    </a:p>
                  </a:txBody>
                  <a:tcPr/>
                </a:tc>
                <a:tc>
                  <a:txBody>
                    <a:bodyPr/>
                    <a:lstStyle/>
                    <a:p>
                      <a:endParaRPr lang="en-US" dirty="0"/>
                    </a:p>
                  </a:txBody>
                  <a:tcPr/>
                </a:tc>
              </a:tr>
              <a:tr h="281881">
                <a:tc>
                  <a:txBody>
                    <a:bodyPr/>
                    <a:lstStyle/>
                    <a:p>
                      <a:pPr algn="ctr"/>
                      <a:r>
                        <a:rPr lang="en-US" dirty="0" err="1" smtClean="0">
                          <a:solidFill>
                            <a:schemeClr val="tx1"/>
                          </a:solidFill>
                        </a:rPr>
                        <a:t>Ashlie</a:t>
                      </a:r>
                      <a:endParaRPr lang="en-US" dirty="0">
                        <a:solidFill>
                          <a:schemeClr val="tx1"/>
                        </a:solidFill>
                      </a:endParaRPr>
                    </a:p>
                  </a:txBody>
                  <a:tcPr/>
                </a:tc>
                <a:tc>
                  <a:txBody>
                    <a:bodyPr/>
                    <a:lstStyle/>
                    <a:p>
                      <a:endParaRPr lang="en-US"/>
                    </a:p>
                  </a:txBody>
                  <a:tcPr/>
                </a:tc>
              </a:tr>
              <a:tr h="281881">
                <a:tc>
                  <a:txBody>
                    <a:bodyPr/>
                    <a:lstStyle/>
                    <a:p>
                      <a:pPr algn="ctr"/>
                      <a:r>
                        <a:rPr lang="en-US" dirty="0" smtClean="0">
                          <a:solidFill>
                            <a:srgbClr val="000000"/>
                          </a:solidFill>
                        </a:rPr>
                        <a:t>Kelly</a:t>
                      </a:r>
                      <a:endParaRPr lang="en-US" dirty="0">
                        <a:solidFill>
                          <a:srgbClr val="000000"/>
                        </a:solidFill>
                      </a:endParaRPr>
                    </a:p>
                  </a:txBody>
                  <a:tcPr/>
                </a:tc>
                <a:tc>
                  <a:txBody>
                    <a:bodyPr/>
                    <a:lstStyle/>
                    <a:p>
                      <a:endParaRPr lang="en-US"/>
                    </a:p>
                  </a:txBody>
                  <a:tcPr/>
                </a:tc>
              </a:tr>
              <a:tr h="281881">
                <a:tc>
                  <a:txBody>
                    <a:bodyPr/>
                    <a:lstStyle/>
                    <a:p>
                      <a:pPr algn="ctr"/>
                      <a:r>
                        <a:rPr lang="en-US" dirty="0" smtClean="0">
                          <a:solidFill>
                            <a:srgbClr val="000000"/>
                          </a:solidFill>
                        </a:rPr>
                        <a:t>Shannon</a:t>
                      </a:r>
                      <a:endParaRPr lang="en-US" dirty="0">
                        <a:solidFill>
                          <a:srgbClr val="000000"/>
                        </a:solidFill>
                      </a:endParaRPr>
                    </a:p>
                  </a:txBody>
                  <a:tcPr/>
                </a:tc>
                <a:tc>
                  <a:txBody>
                    <a:bodyPr/>
                    <a:lstStyle/>
                    <a:p>
                      <a:endParaRPr lang="en-US"/>
                    </a:p>
                  </a:txBody>
                  <a:tcPr/>
                </a:tc>
              </a:tr>
              <a:tr h="281881">
                <a:tc>
                  <a:txBody>
                    <a:bodyPr/>
                    <a:lstStyle/>
                    <a:p>
                      <a:pPr algn="ctr"/>
                      <a:r>
                        <a:rPr lang="en-US" dirty="0" smtClean="0">
                          <a:solidFill>
                            <a:srgbClr val="000000"/>
                          </a:solidFill>
                        </a:rPr>
                        <a:t>Nate</a:t>
                      </a:r>
                      <a:endParaRPr lang="en-US" dirty="0">
                        <a:solidFill>
                          <a:srgbClr val="000000"/>
                        </a:solidFill>
                      </a:endParaRPr>
                    </a:p>
                  </a:txBody>
                  <a:tcPr/>
                </a:tc>
                <a:tc>
                  <a:txBody>
                    <a:bodyPr/>
                    <a:lstStyle/>
                    <a:p>
                      <a:endParaRPr lang="en-US"/>
                    </a:p>
                  </a:txBody>
                  <a:tcPr/>
                </a:tc>
              </a:tr>
              <a:tr h="281881">
                <a:tc>
                  <a:txBody>
                    <a:bodyPr/>
                    <a:lstStyle/>
                    <a:p>
                      <a:pPr algn="ctr"/>
                      <a:r>
                        <a:rPr lang="en-US" dirty="0" smtClean="0">
                          <a:solidFill>
                            <a:srgbClr val="000000"/>
                          </a:solidFill>
                        </a:rPr>
                        <a:t>Mike</a:t>
                      </a:r>
                      <a:r>
                        <a:rPr lang="en-US" baseline="0" dirty="0" smtClean="0">
                          <a:solidFill>
                            <a:srgbClr val="000000"/>
                          </a:solidFill>
                        </a:rPr>
                        <a:t> H.</a:t>
                      </a:r>
                      <a:endParaRPr lang="en-US" dirty="0">
                        <a:solidFill>
                          <a:srgbClr val="000000"/>
                        </a:solidFill>
                      </a:endParaRPr>
                    </a:p>
                  </a:txBody>
                  <a:tcPr/>
                </a:tc>
                <a:tc>
                  <a:txBody>
                    <a:bodyPr/>
                    <a:lstStyle/>
                    <a:p>
                      <a:endParaRPr lang="en-US"/>
                    </a:p>
                  </a:txBody>
                  <a:tcPr/>
                </a:tc>
              </a:tr>
              <a:tr h="281881">
                <a:tc>
                  <a:txBody>
                    <a:bodyPr/>
                    <a:lstStyle/>
                    <a:p>
                      <a:pPr algn="ctr"/>
                      <a:r>
                        <a:rPr lang="en-US" dirty="0" smtClean="0">
                          <a:solidFill>
                            <a:srgbClr val="000000"/>
                          </a:solidFill>
                        </a:rPr>
                        <a:t>Michelle</a:t>
                      </a:r>
                      <a:endParaRPr lang="en-US" dirty="0">
                        <a:solidFill>
                          <a:srgbClr val="000000"/>
                        </a:solidFill>
                      </a:endParaRPr>
                    </a:p>
                  </a:txBody>
                  <a:tcPr/>
                </a:tc>
                <a:tc>
                  <a:txBody>
                    <a:bodyPr/>
                    <a:lstStyle/>
                    <a:p>
                      <a:endParaRPr lang="en-US"/>
                    </a:p>
                  </a:txBody>
                  <a:tcPr/>
                </a:tc>
              </a:tr>
              <a:tr h="281881">
                <a:tc>
                  <a:txBody>
                    <a:bodyPr/>
                    <a:lstStyle/>
                    <a:p>
                      <a:pPr algn="ctr"/>
                      <a:r>
                        <a:rPr lang="en-US" dirty="0" smtClean="0">
                          <a:solidFill>
                            <a:srgbClr val="000000"/>
                          </a:solidFill>
                        </a:rPr>
                        <a:t>Jen W.</a:t>
                      </a:r>
                      <a:endParaRPr lang="en-US" dirty="0">
                        <a:solidFill>
                          <a:srgbClr val="000000"/>
                        </a:solidFill>
                      </a:endParaRPr>
                    </a:p>
                  </a:txBody>
                  <a:tcPr/>
                </a:tc>
                <a:tc>
                  <a:txBody>
                    <a:bodyPr/>
                    <a:lstStyle/>
                    <a:p>
                      <a:endParaRPr lang="en-US"/>
                    </a:p>
                  </a:txBody>
                  <a:tcPr/>
                </a:tc>
              </a:tr>
              <a:tr h="281881">
                <a:tc>
                  <a:txBody>
                    <a:bodyPr/>
                    <a:lstStyle/>
                    <a:p>
                      <a:pPr algn="ctr"/>
                      <a:r>
                        <a:rPr lang="en-US" dirty="0" smtClean="0">
                          <a:solidFill>
                            <a:schemeClr val="tx1"/>
                          </a:solidFill>
                        </a:rPr>
                        <a:t>Shelly</a:t>
                      </a:r>
                      <a:endParaRPr lang="en-US" dirty="0">
                        <a:solidFill>
                          <a:schemeClr val="tx1"/>
                        </a:solidFill>
                      </a:endParaRPr>
                    </a:p>
                  </a:txBody>
                  <a:tcPr/>
                </a:tc>
                <a:tc>
                  <a:txBody>
                    <a:bodyPr/>
                    <a:lstStyle/>
                    <a:p>
                      <a:endParaRPr lang="en-US"/>
                    </a:p>
                  </a:txBody>
                  <a:tcPr/>
                </a:tc>
              </a:tr>
              <a:tr h="281881">
                <a:tc>
                  <a:txBody>
                    <a:bodyPr/>
                    <a:lstStyle/>
                    <a:p>
                      <a:pPr algn="ctr"/>
                      <a:r>
                        <a:rPr lang="en-US" dirty="0" smtClean="0">
                          <a:solidFill>
                            <a:schemeClr val="tx1"/>
                          </a:solidFill>
                        </a:rPr>
                        <a:t>Betsy</a:t>
                      </a:r>
                      <a:endParaRPr lang="en-US" dirty="0">
                        <a:solidFill>
                          <a:schemeClr val="tx1"/>
                        </a:solidFill>
                      </a:endParaRPr>
                    </a:p>
                  </a:txBody>
                  <a:tcPr/>
                </a:tc>
                <a:tc>
                  <a:txBody>
                    <a:bodyPr/>
                    <a:lstStyle/>
                    <a:p>
                      <a:endParaRPr lang="en-US"/>
                    </a:p>
                  </a:txBody>
                  <a:tcPr/>
                </a:tc>
              </a:tr>
              <a:tr h="281881">
                <a:tc>
                  <a:txBody>
                    <a:bodyPr/>
                    <a:lstStyle/>
                    <a:p>
                      <a:pPr algn="ctr"/>
                      <a:r>
                        <a:rPr lang="en-US" dirty="0" smtClean="0">
                          <a:solidFill>
                            <a:schemeClr val="tx1"/>
                          </a:solidFill>
                        </a:rPr>
                        <a:t>Kristin</a:t>
                      </a:r>
                      <a:endParaRPr lang="en-US" dirty="0">
                        <a:solidFill>
                          <a:schemeClr val="tx1"/>
                        </a:solidFill>
                      </a:endParaRPr>
                    </a:p>
                  </a:txBody>
                  <a:tcPr/>
                </a:tc>
                <a:tc>
                  <a:txBody>
                    <a:bodyPr/>
                    <a:lstStyle/>
                    <a:p>
                      <a:endParaRPr lang="en-US"/>
                    </a:p>
                  </a:txBody>
                  <a:tcPr/>
                </a:tc>
              </a:tr>
              <a:tr h="281881">
                <a:tc>
                  <a:txBody>
                    <a:bodyPr/>
                    <a:lstStyle/>
                    <a:p>
                      <a:pPr algn="ctr"/>
                      <a:r>
                        <a:rPr lang="en-US" dirty="0" smtClean="0">
                          <a:solidFill>
                            <a:schemeClr val="tx1"/>
                          </a:solidFill>
                        </a:rPr>
                        <a:t>Dawn</a:t>
                      </a:r>
                      <a:endParaRPr lang="en-US" dirty="0">
                        <a:solidFill>
                          <a:schemeClr val="tx1"/>
                        </a:solidFill>
                      </a:endParaRPr>
                    </a:p>
                  </a:txBody>
                  <a:tcPr/>
                </a:tc>
                <a:tc>
                  <a:txBody>
                    <a:bodyPr/>
                    <a:lstStyle/>
                    <a:p>
                      <a:endParaRPr lang="en-US"/>
                    </a:p>
                  </a:txBody>
                  <a:tcPr/>
                </a:tc>
              </a:tr>
              <a:tr h="415023">
                <a:tc>
                  <a:txBody>
                    <a:bodyPr/>
                    <a:lstStyle/>
                    <a:p>
                      <a:pPr algn="ctr"/>
                      <a:r>
                        <a:rPr lang="en-US" dirty="0" smtClean="0">
                          <a:solidFill>
                            <a:schemeClr val="tx1"/>
                          </a:solidFill>
                        </a:rPr>
                        <a:t>Jennifer S.</a:t>
                      </a:r>
                      <a:endParaRPr lang="en-US" dirty="0">
                        <a:solidFill>
                          <a:schemeClr val="tx1"/>
                        </a:solidFill>
                      </a:endParaRPr>
                    </a:p>
                  </a:txBody>
                  <a:tcPr/>
                </a:tc>
                <a:tc>
                  <a:txBody>
                    <a:bodyPr/>
                    <a:lstStyle/>
                    <a:p>
                      <a:endParaRPr lang="en-US" dirty="0"/>
                    </a:p>
                  </a:txBody>
                  <a:tcPr/>
                </a:tc>
              </a:tr>
              <a:tr h="281881">
                <a:tc>
                  <a:txBody>
                    <a:bodyPr/>
                    <a:lstStyle/>
                    <a:p>
                      <a:pPr algn="ctr"/>
                      <a:r>
                        <a:rPr lang="en-US" dirty="0" smtClean="0">
                          <a:solidFill>
                            <a:schemeClr val="tx1"/>
                          </a:solidFill>
                        </a:rPr>
                        <a:t>Kristi</a:t>
                      </a:r>
                      <a:endParaRPr lang="en-US" dirty="0">
                        <a:solidFill>
                          <a:schemeClr val="tx1"/>
                        </a:solidFill>
                      </a:endParaRPr>
                    </a:p>
                  </a:txBody>
                  <a:tcPr/>
                </a:tc>
                <a:tc>
                  <a:txBody>
                    <a:bodyPr/>
                    <a:lstStyle/>
                    <a:p>
                      <a:endParaRPr lang="en-US" dirty="0"/>
                    </a:p>
                  </a:txBody>
                  <a:tcPr/>
                </a:tc>
              </a:tr>
              <a:tr h="281881">
                <a:tc>
                  <a:txBody>
                    <a:bodyPr/>
                    <a:lstStyle/>
                    <a:p>
                      <a:pPr algn="ctr"/>
                      <a:r>
                        <a:rPr lang="en-US" dirty="0" smtClean="0">
                          <a:solidFill>
                            <a:schemeClr val="tx1"/>
                          </a:solidFill>
                        </a:rPr>
                        <a:t>Mike S.</a:t>
                      </a:r>
                      <a:endParaRPr lang="en-US" dirty="0">
                        <a:solidFill>
                          <a:schemeClr val="tx1"/>
                        </a:solidFill>
                      </a:endParaRPr>
                    </a:p>
                  </a:txBody>
                  <a:tcPr/>
                </a:tc>
                <a:tc>
                  <a:txBody>
                    <a:bodyPr/>
                    <a:lstStyle/>
                    <a:p>
                      <a:endParaRPr lang="en-US" dirty="0"/>
                    </a:p>
                  </a:txBody>
                  <a:tcPr/>
                </a:tc>
              </a:tr>
            </a:tbl>
          </a:graphicData>
        </a:graphic>
      </p:graphicFrame>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1962502504"/>
      </p:ext>
    </p:extLst>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Personality Tests</a:t>
            </a:r>
            <a:endParaRPr lang="en-US" dirty="0"/>
          </a:p>
        </p:txBody>
      </p:sp>
      <p:sp>
        <p:nvSpPr>
          <p:cNvPr id="3" name="Content Placeholder 2"/>
          <p:cNvSpPr>
            <a:spLocks noGrp="1"/>
          </p:cNvSpPr>
          <p:nvPr>
            <p:ph idx="1"/>
          </p:nvPr>
        </p:nvSpPr>
        <p:spPr/>
        <p:txBody>
          <a:bodyPr/>
          <a:lstStyle/>
          <a:p>
            <a:r>
              <a:rPr lang="en-US" dirty="0" smtClean="0"/>
              <a:t>What are the categories?</a:t>
            </a:r>
          </a:p>
          <a:p>
            <a:r>
              <a:rPr lang="en-US" dirty="0" smtClean="0"/>
              <a:t>What do they mean?</a:t>
            </a:r>
          </a:p>
          <a:p>
            <a:r>
              <a:rPr lang="en-US" dirty="0" smtClean="0"/>
              <a:t>Why should I care?</a:t>
            </a:r>
          </a:p>
          <a:p>
            <a:r>
              <a:rPr lang="en-US" dirty="0" smtClean="0"/>
              <a:t>Are you </a:t>
            </a:r>
            <a:r>
              <a:rPr lang="en-US" dirty="0" err="1" smtClean="0"/>
              <a:t>lookin</a:t>
            </a:r>
            <a:r>
              <a:rPr lang="en-US" dirty="0" smtClean="0"/>
              <a:t> at me?</a:t>
            </a:r>
            <a:endParaRPr lang="en-US"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Myers-Briggs cont.</a:t>
            </a:r>
            <a:endParaRPr lang="en-US" dirty="0"/>
          </a:p>
        </p:txBody>
      </p:sp>
      <p:sp>
        <p:nvSpPr>
          <p:cNvPr id="3" name="Content Placeholder 2"/>
          <p:cNvSpPr>
            <a:spLocks noGrp="1"/>
          </p:cNvSpPr>
          <p:nvPr>
            <p:ph idx="1"/>
          </p:nvPr>
        </p:nvSpPr>
        <p:spPr/>
        <p:txBody>
          <a:bodyPr/>
          <a:lstStyle/>
          <a:p>
            <a:r>
              <a:rPr lang="en-US" dirty="0" smtClean="0"/>
              <a:t>Do you put stock in such tests?</a:t>
            </a:r>
          </a:p>
          <a:p>
            <a:r>
              <a:rPr lang="en-US" dirty="0" smtClean="0"/>
              <a:t>Do you think they are accurate?</a:t>
            </a:r>
          </a:p>
          <a:p>
            <a:r>
              <a:rPr lang="en-US" dirty="0" smtClean="0"/>
              <a:t>Who said, “Know thyself.”? </a:t>
            </a:r>
            <a:r>
              <a:rPr lang="en-US" i="1" dirty="0" err="1" smtClean="0"/>
              <a:t>nosce</a:t>
            </a:r>
            <a:r>
              <a:rPr lang="en-US" i="1" dirty="0" smtClean="0"/>
              <a:t> </a:t>
            </a:r>
            <a:r>
              <a:rPr lang="en-US" i="1" dirty="0" err="1" smtClean="0"/>
              <a:t>te</a:t>
            </a:r>
            <a:r>
              <a:rPr lang="en-US" i="1" dirty="0" smtClean="0"/>
              <a:t> </a:t>
            </a:r>
            <a:r>
              <a:rPr lang="en-US" i="1" dirty="0" err="1" smtClean="0"/>
              <a:t>ipsum</a:t>
            </a:r>
            <a:endParaRPr lang="en-US" dirty="0" smtClean="0"/>
          </a:p>
          <a:p>
            <a:r>
              <a:rPr lang="en-US" dirty="0" smtClean="0"/>
              <a:t>Why might they help?</a:t>
            </a:r>
            <a:endParaRPr lang="en-US"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Collaboration in the School Social Network</a:t>
            </a:r>
            <a:endParaRPr lang="en-US" dirty="0"/>
          </a:p>
        </p:txBody>
      </p:sp>
      <p:sp>
        <p:nvSpPr>
          <p:cNvPr id="5" name="Content Placeholder 4"/>
          <p:cNvSpPr>
            <a:spLocks noGrp="1"/>
          </p:cNvSpPr>
          <p:nvPr>
            <p:ph idx="1"/>
          </p:nvPr>
        </p:nvSpPr>
        <p:spPr/>
        <p:txBody>
          <a:bodyPr/>
          <a:lstStyle/>
          <a:p>
            <a:r>
              <a:rPr lang="en-US" dirty="0" smtClean="0"/>
              <a:t>Social Capital</a:t>
            </a:r>
          </a:p>
          <a:p>
            <a:pPr lvl="1"/>
            <a:r>
              <a:rPr lang="en-US" dirty="0" smtClean="0"/>
              <a:t>If you build it…</a:t>
            </a:r>
          </a:p>
          <a:p>
            <a:r>
              <a:rPr lang="en-US" dirty="0" smtClean="0"/>
              <a:t>Your </a:t>
            </a:r>
            <a:r>
              <a:rPr lang="en-US" dirty="0" err="1" smtClean="0"/>
              <a:t>Fave</a:t>
            </a:r>
            <a:r>
              <a:rPr lang="en-US" dirty="0" smtClean="0"/>
              <a:t> 5</a:t>
            </a:r>
          </a:p>
          <a:p>
            <a:pPr lvl="1"/>
            <a:r>
              <a:rPr lang="en-US" dirty="0" smtClean="0"/>
              <a:t>But push yourself to develop new</a:t>
            </a:r>
          </a:p>
          <a:p>
            <a:r>
              <a:rPr lang="en-US" dirty="0" smtClean="0"/>
              <a:t>Professional Learning Communities</a:t>
            </a:r>
          </a:p>
          <a:p>
            <a:pPr lvl="1"/>
            <a:r>
              <a:rPr lang="en-US" dirty="0" smtClean="0"/>
              <a:t>Your experiences</a:t>
            </a:r>
            <a:endParaRPr lang="en-US" dirty="0"/>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Bob’s 3</a:t>
            </a:r>
            <a:endParaRPr lang="en-US" dirty="0"/>
          </a:p>
        </p:txBody>
      </p:sp>
      <p:sp>
        <p:nvSpPr>
          <p:cNvPr id="3" name="Content Placeholder 2"/>
          <p:cNvSpPr>
            <a:spLocks noGrp="1"/>
          </p:cNvSpPr>
          <p:nvPr>
            <p:ph idx="1"/>
          </p:nvPr>
        </p:nvSpPr>
        <p:spPr/>
        <p:txBody>
          <a:bodyPr/>
          <a:lstStyle/>
          <a:p>
            <a:r>
              <a:rPr lang="en-US" dirty="0" smtClean="0"/>
              <a:t>Cooperation</a:t>
            </a:r>
          </a:p>
          <a:p>
            <a:r>
              <a:rPr lang="en-US" dirty="0" smtClean="0"/>
              <a:t>Coordination</a:t>
            </a:r>
          </a:p>
          <a:p>
            <a:r>
              <a:rPr lang="en-US" dirty="0" smtClean="0"/>
              <a:t>Collaboration</a:t>
            </a:r>
            <a:endParaRPr lang="en-US" dirty="0"/>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Formal Collaboration</a:t>
            </a:r>
            <a:endParaRPr lang="en-US" dirty="0"/>
          </a:p>
        </p:txBody>
      </p:sp>
      <p:sp>
        <p:nvSpPr>
          <p:cNvPr id="3" name="Content Placeholder 2"/>
          <p:cNvSpPr>
            <a:spLocks noGrp="1"/>
          </p:cNvSpPr>
          <p:nvPr>
            <p:ph idx="1"/>
          </p:nvPr>
        </p:nvSpPr>
        <p:spPr/>
        <p:txBody>
          <a:bodyPr/>
          <a:lstStyle/>
          <a:p>
            <a:r>
              <a:rPr lang="en-US" dirty="0" smtClean="0"/>
              <a:t>Creating a Curriculum Map for a grade level or department</a:t>
            </a:r>
          </a:p>
          <a:p>
            <a:r>
              <a:rPr lang="en-US" dirty="0" smtClean="0"/>
              <a:t>Developing a unit</a:t>
            </a:r>
          </a:p>
          <a:p>
            <a:r>
              <a:rPr lang="en-US" dirty="0" smtClean="0"/>
              <a:t>Reviewing test data and coming up with a strategy to implement</a:t>
            </a: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Co-Teaching Strategies</a:t>
            </a:r>
            <a:endParaRPr lang="en-US" dirty="0"/>
          </a:p>
        </p:txBody>
      </p:sp>
      <p:sp>
        <p:nvSpPr>
          <p:cNvPr id="5" name="Content Placeholder 4"/>
          <p:cNvSpPr>
            <a:spLocks noGrp="1"/>
          </p:cNvSpPr>
          <p:nvPr>
            <p:ph sz="half" idx="2"/>
          </p:nvPr>
        </p:nvSpPr>
        <p:spPr>
          <a:xfrm>
            <a:off x="457200" y="2174875"/>
            <a:ext cx="4040188" cy="3570605"/>
          </a:xfrm>
        </p:spPr>
        <p:txBody>
          <a:bodyPr>
            <a:normAutofit/>
          </a:bodyPr>
          <a:lstStyle/>
          <a:p>
            <a:r>
              <a:rPr lang="en-US" sz="3200" dirty="0" smtClean="0"/>
              <a:t>One Teach/ One Observe</a:t>
            </a:r>
          </a:p>
          <a:p>
            <a:r>
              <a:rPr lang="en-US" sz="3200" dirty="0" smtClean="0"/>
              <a:t>One Teach/ One Assist</a:t>
            </a:r>
          </a:p>
          <a:p>
            <a:r>
              <a:rPr lang="en-US" sz="3200" dirty="0" smtClean="0"/>
              <a:t>Station Teaching</a:t>
            </a:r>
          </a:p>
          <a:p>
            <a:r>
              <a:rPr lang="en-US" sz="3200" dirty="0" smtClean="0"/>
              <a:t>Parallel Teaching</a:t>
            </a:r>
            <a:endParaRPr lang="en-US" sz="3200" dirty="0"/>
          </a:p>
        </p:txBody>
      </p:sp>
      <p:sp>
        <p:nvSpPr>
          <p:cNvPr id="7" name="Content Placeholder 6"/>
          <p:cNvSpPr>
            <a:spLocks noGrp="1"/>
          </p:cNvSpPr>
          <p:nvPr>
            <p:ph sz="quarter" idx="4"/>
          </p:nvPr>
        </p:nvSpPr>
        <p:spPr>
          <a:xfrm>
            <a:off x="4645025" y="2174875"/>
            <a:ext cx="4041775" cy="3235325"/>
          </a:xfrm>
        </p:spPr>
        <p:txBody>
          <a:bodyPr>
            <a:normAutofit/>
          </a:bodyPr>
          <a:lstStyle/>
          <a:p>
            <a:r>
              <a:rPr lang="en-US" sz="3200" dirty="0" smtClean="0"/>
              <a:t>Supplemental Teaching</a:t>
            </a:r>
          </a:p>
          <a:p>
            <a:r>
              <a:rPr lang="en-US" sz="3200" dirty="0" smtClean="0"/>
              <a:t>Alternative/Differentiated</a:t>
            </a:r>
          </a:p>
          <a:p>
            <a:r>
              <a:rPr lang="en-US" sz="3200" dirty="0" smtClean="0"/>
              <a:t>Team Teaching</a:t>
            </a:r>
            <a:endParaRPr lang="en-US" sz="3200" dirty="0"/>
          </a:p>
        </p:txBody>
      </p:sp>
      <p:sp>
        <p:nvSpPr>
          <p:cNvPr id="8" name="TextBox 7"/>
          <p:cNvSpPr txBox="1"/>
          <p:nvPr/>
        </p:nvSpPr>
        <p:spPr>
          <a:xfrm>
            <a:off x="245428" y="6080759"/>
            <a:ext cx="8686800" cy="646331"/>
          </a:xfrm>
          <a:prstGeom prst="rect">
            <a:avLst/>
          </a:prstGeom>
          <a:noFill/>
        </p:spPr>
        <p:txBody>
          <a:bodyPr wrap="square" rtlCol="0">
            <a:spAutoFit/>
          </a:bodyPr>
          <a:lstStyle/>
          <a:p>
            <a:r>
              <a:rPr lang="en-US" dirty="0" smtClean="0"/>
              <a:t>Copyright 2009 St. Cloud State University, Teacher Quality Enhancement Center, Research Funded by a US Department of Education, Teacher Quality Enhancement Grant</a:t>
            </a:r>
            <a:endParaRPr lang="en-US" dirty="0"/>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Collaboration</a:t>
            </a:r>
            <a:endParaRPr lang="en-US" dirty="0"/>
          </a:p>
        </p:txBody>
      </p:sp>
      <p:sp>
        <p:nvSpPr>
          <p:cNvPr id="3" name="Content Placeholder 2"/>
          <p:cNvSpPr>
            <a:spLocks noGrp="1"/>
          </p:cNvSpPr>
          <p:nvPr>
            <p:ph idx="1"/>
          </p:nvPr>
        </p:nvSpPr>
        <p:spPr/>
        <p:txBody>
          <a:bodyPr/>
          <a:lstStyle/>
          <a:p>
            <a:r>
              <a:rPr lang="en-US" dirty="0" smtClean="0"/>
              <a:t>How do we make it happen?</a:t>
            </a:r>
          </a:p>
          <a:p>
            <a:endParaRPr lang="en-US" dirty="0"/>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Bring Them On Board</a:t>
            </a:r>
            <a:endParaRPr lang="en-US" dirty="0"/>
          </a:p>
        </p:txBody>
      </p:sp>
      <p:pic>
        <p:nvPicPr>
          <p:cNvPr id="7" name="Content Placeholder 6" descr="Caught Reading 3 003.jpg"/>
          <p:cNvPicPr>
            <a:picLocks noGrp="1" noChangeAspect="1"/>
          </p:cNvPicPr>
          <p:nvPr>
            <p:ph sz="half" idx="2"/>
          </p:nvPr>
        </p:nvPicPr>
        <p:blipFill>
          <a:blip r:embed="rId2"/>
          <a:stretch>
            <a:fillRect/>
          </a:stretch>
        </p:blipFill>
        <p:spPr>
          <a:xfrm>
            <a:off x="782201" y="1417638"/>
            <a:ext cx="1969294" cy="2625725"/>
          </a:xfrm>
        </p:spPr>
      </p:pic>
      <p:pic>
        <p:nvPicPr>
          <p:cNvPr id="8" name="Content Placeholder 7" descr="caught reading 004.jpg"/>
          <p:cNvPicPr>
            <a:picLocks noGrp="1" noChangeAspect="1"/>
          </p:cNvPicPr>
          <p:nvPr>
            <p:ph sz="quarter" idx="4"/>
          </p:nvPr>
        </p:nvPicPr>
        <p:blipFill>
          <a:blip r:embed="rId3"/>
          <a:stretch>
            <a:fillRect/>
          </a:stretch>
        </p:blipFill>
        <p:spPr>
          <a:xfrm>
            <a:off x="782201" y="4253946"/>
            <a:ext cx="2759920" cy="2069940"/>
          </a:xfrm>
        </p:spPr>
      </p:pic>
      <p:pic>
        <p:nvPicPr>
          <p:cNvPr id="9" name="Picture 8" descr="Caught Reading Pics 024.jpg"/>
          <p:cNvPicPr>
            <a:picLocks noChangeAspect="1"/>
          </p:cNvPicPr>
          <p:nvPr/>
        </p:nvPicPr>
        <p:blipFill>
          <a:blip r:embed="rId4"/>
          <a:stretch>
            <a:fillRect/>
          </a:stretch>
        </p:blipFill>
        <p:spPr>
          <a:xfrm>
            <a:off x="6086475" y="1417638"/>
            <a:ext cx="2366010" cy="3154680"/>
          </a:xfrm>
          <a:prstGeom prst="rect">
            <a:avLst/>
          </a:prstGeom>
        </p:spPr>
      </p:pic>
      <p:pic>
        <p:nvPicPr>
          <p:cNvPr id="10" name="Picture 9" descr="Caught Reading Pics 020.jpg"/>
          <p:cNvPicPr>
            <a:picLocks noChangeAspect="1"/>
          </p:cNvPicPr>
          <p:nvPr/>
        </p:nvPicPr>
        <p:blipFill>
          <a:blip r:embed="rId5"/>
          <a:stretch>
            <a:fillRect/>
          </a:stretch>
        </p:blipFill>
        <p:spPr>
          <a:xfrm>
            <a:off x="2964855" y="1733619"/>
            <a:ext cx="3079659" cy="2309744"/>
          </a:xfrm>
          <a:prstGeom prst="rect">
            <a:avLst/>
          </a:prstGeom>
        </p:spPr>
      </p:pic>
      <p:pic>
        <p:nvPicPr>
          <p:cNvPr id="11" name="Picture 10" descr="IMG_2481.JPG"/>
          <p:cNvPicPr>
            <a:picLocks noChangeAspect="1"/>
          </p:cNvPicPr>
          <p:nvPr/>
        </p:nvPicPr>
        <p:blipFill>
          <a:blip r:embed="rId6"/>
          <a:stretch>
            <a:fillRect/>
          </a:stretch>
        </p:blipFill>
        <p:spPr>
          <a:xfrm>
            <a:off x="4008120" y="4253946"/>
            <a:ext cx="2964855" cy="2223641"/>
          </a:xfrm>
          <a:prstGeom prst="rect">
            <a:avLst/>
          </a:prstGeom>
        </p:spPr>
      </p:pic>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Build a Team</a:t>
            </a:r>
            <a:endParaRPr lang="en-US" dirty="0"/>
          </a:p>
        </p:txBody>
      </p:sp>
      <p:pic>
        <p:nvPicPr>
          <p:cNvPr id="9" name="Picture 8"/>
          <p:cNvPicPr>
            <a:picLocks noChangeAspect="1"/>
          </p:cNvPicPr>
          <p:nvPr/>
        </p:nvPicPr>
        <p:blipFill>
          <a:blip r:embed="rId2"/>
          <a:stretch>
            <a:fillRect/>
          </a:stretch>
        </p:blipFill>
        <p:spPr>
          <a:xfrm>
            <a:off x="1568450" y="1417638"/>
            <a:ext cx="6007100" cy="4851400"/>
          </a:xfrm>
          <a:prstGeom prst="rect">
            <a:avLst/>
          </a:prstGeom>
        </p:spPr>
      </p:pic>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What do they bring to the table?</a:t>
            </a:r>
            <a:endParaRPr lang="en-US" dirty="0"/>
          </a:p>
        </p:txBody>
      </p:sp>
      <p:sp>
        <p:nvSpPr>
          <p:cNvPr id="5" name="Content Placeholder 4"/>
          <p:cNvSpPr>
            <a:spLocks noGrp="1"/>
          </p:cNvSpPr>
          <p:nvPr>
            <p:ph sz="half" idx="1"/>
          </p:nvPr>
        </p:nvSpPr>
        <p:spPr/>
        <p:txBody>
          <a:bodyPr/>
          <a:lstStyle/>
          <a:p>
            <a:pPr algn="ctr">
              <a:buNone/>
            </a:pPr>
            <a:r>
              <a:rPr lang="en-US" dirty="0" smtClean="0"/>
              <a:t>Teacher</a:t>
            </a:r>
            <a:endParaRPr lang="en-US" dirty="0"/>
          </a:p>
        </p:txBody>
      </p:sp>
      <p:sp>
        <p:nvSpPr>
          <p:cNvPr id="6" name="Content Placeholder 5"/>
          <p:cNvSpPr>
            <a:spLocks noGrp="1"/>
          </p:cNvSpPr>
          <p:nvPr>
            <p:ph sz="half" idx="2"/>
          </p:nvPr>
        </p:nvSpPr>
        <p:spPr/>
        <p:txBody>
          <a:bodyPr/>
          <a:lstStyle/>
          <a:p>
            <a:pPr algn="ctr">
              <a:buNone/>
            </a:pPr>
            <a:r>
              <a:rPr lang="en-US" dirty="0" smtClean="0"/>
              <a:t>Library Media Specialist</a:t>
            </a: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Agenda</a:t>
            </a:r>
            <a:endParaRPr lang="en-US" dirty="0"/>
          </a:p>
        </p:txBody>
      </p:sp>
      <p:sp>
        <p:nvSpPr>
          <p:cNvPr id="3" name="Content Placeholder 2"/>
          <p:cNvSpPr>
            <a:spLocks noGrp="1"/>
          </p:cNvSpPr>
          <p:nvPr>
            <p:ph idx="1"/>
          </p:nvPr>
        </p:nvSpPr>
        <p:spPr/>
        <p:txBody>
          <a:bodyPr/>
          <a:lstStyle/>
          <a:p>
            <a:r>
              <a:rPr lang="en-US" dirty="0" err="1" smtClean="0"/>
              <a:t>Knobel</a:t>
            </a:r>
            <a:r>
              <a:rPr lang="en-US" dirty="0" smtClean="0"/>
              <a:t> &amp; Wilber Article</a:t>
            </a:r>
          </a:p>
          <a:p>
            <a:r>
              <a:rPr lang="en-US" dirty="0" smtClean="0"/>
              <a:t>Small Group Activity Tech in the Big6</a:t>
            </a:r>
          </a:p>
          <a:p>
            <a:r>
              <a:rPr lang="en-US" dirty="0" smtClean="0"/>
              <a:t>Sharing your Web 2.0</a:t>
            </a:r>
          </a:p>
          <a:p>
            <a:r>
              <a:rPr lang="en-US" dirty="0" smtClean="0"/>
              <a:t>Myers Briggs Tests</a:t>
            </a:r>
          </a:p>
          <a:p>
            <a:r>
              <a:rPr lang="en-US" dirty="0" smtClean="0"/>
              <a:t>Collaboration in the School Social Network</a:t>
            </a:r>
            <a:endParaRPr lang="en-US" dirty="0"/>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What do they bring to the table?</a:t>
            </a:r>
            <a:endParaRPr lang="en-US" dirty="0"/>
          </a:p>
        </p:txBody>
      </p:sp>
      <p:sp>
        <p:nvSpPr>
          <p:cNvPr id="5" name="Content Placeholder 4"/>
          <p:cNvSpPr>
            <a:spLocks noGrp="1"/>
          </p:cNvSpPr>
          <p:nvPr>
            <p:ph sz="half" idx="1"/>
          </p:nvPr>
        </p:nvSpPr>
        <p:spPr/>
        <p:txBody>
          <a:bodyPr/>
          <a:lstStyle/>
          <a:p>
            <a:pPr algn="ctr">
              <a:buNone/>
            </a:pPr>
            <a:r>
              <a:rPr lang="en-US" dirty="0" smtClean="0"/>
              <a:t>Administrator</a:t>
            </a:r>
            <a:endParaRPr lang="en-US" dirty="0"/>
          </a:p>
        </p:txBody>
      </p:sp>
      <p:sp>
        <p:nvSpPr>
          <p:cNvPr id="6" name="Content Placeholder 5"/>
          <p:cNvSpPr>
            <a:spLocks noGrp="1"/>
          </p:cNvSpPr>
          <p:nvPr>
            <p:ph sz="half" idx="2"/>
          </p:nvPr>
        </p:nvSpPr>
        <p:spPr/>
        <p:txBody>
          <a:bodyPr/>
          <a:lstStyle/>
          <a:p>
            <a:pPr algn="ctr">
              <a:buNone/>
            </a:pPr>
            <a:r>
              <a:rPr lang="en-US" dirty="0" smtClean="0"/>
              <a:t>Library Media Specialist</a:t>
            </a:r>
            <a:endParaRPr lang="en-US" dirty="0"/>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Success Stories</a:t>
            </a:r>
            <a:endParaRPr lang="en-US"/>
          </a:p>
        </p:txBody>
      </p:sp>
      <p:sp>
        <p:nvSpPr>
          <p:cNvPr id="3" name="Content Placeholder 2"/>
          <p:cNvSpPr>
            <a:spLocks noGrp="1"/>
          </p:cNvSpPr>
          <p:nvPr>
            <p:ph idx="1"/>
          </p:nvPr>
        </p:nvSpPr>
        <p:spPr>
          <a:xfrm>
            <a:off x="457200" y="3174801"/>
            <a:ext cx="8229600" cy="2951362"/>
          </a:xfrm>
        </p:spPr>
        <p:txBody>
          <a:bodyPr>
            <a:normAutofit/>
          </a:bodyPr>
          <a:lstStyle/>
          <a:p>
            <a:pPr>
              <a:buNone/>
            </a:pPr>
            <a:endParaRPr lang="en-US" dirty="0" smtClean="0"/>
          </a:p>
          <a:p>
            <a:endParaRPr lang="en-US" dirty="0" smtClean="0"/>
          </a:p>
          <a:p>
            <a:pPr algn="ctr">
              <a:buNone/>
            </a:pPr>
            <a:r>
              <a:rPr lang="en-US" dirty="0" smtClean="0"/>
              <a:t>What can we learn from Ernie &amp; Bert?</a:t>
            </a:r>
          </a:p>
          <a:p>
            <a:endParaRPr lang="en-US" dirty="0"/>
          </a:p>
        </p:txBody>
      </p:sp>
      <p:pic>
        <p:nvPicPr>
          <p:cNvPr id="4" name="Picture 3">
            <a:hlinkClick r:id="rId2"/>
          </p:cNvPr>
          <p:cNvPicPr>
            <a:picLocks noChangeAspect="1"/>
          </p:cNvPicPr>
          <p:nvPr/>
        </p:nvPicPr>
        <p:blipFill>
          <a:blip r:embed="rId3"/>
          <a:stretch>
            <a:fillRect/>
          </a:stretch>
        </p:blipFill>
        <p:spPr>
          <a:xfrm>
            <a:off x="3413221" y="1417638"/>
            <a:ext cx="2069264" cy="2394698"/>
          </a:xfrm>
          <a:prstGeom prst="rect">
            <a:avLst/>
          </a:prstGeom>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 Next Time</a:t>
            </a:r>
            <a:endParaRPr lang="en-US" dirty="0"/>
          </a:p>
        </p:txBody>
      </p:sp>
      <p:sp>
        <p:nvSpPr>
          <p:cNvPr id="3" name="Content Placeholder 2"/>
          <p:cNvSpPr>
            <a:spLocks noGrp="1"/>
          </p:cNvSpPr>
          <p:nvPr>
            <p:ph idx="1"/>
          </p:nvPr>
        </p:nvSpPr>
        <p:spPr/>
        <p:txBody>
          <a:bodyPr/>
          <a:lstStyle/>
          <a:p>
            <a:r>
              <a:rPr lang="en-US" u="sng" dirty="0" smtClean="0">
                <a:hlinkClick r:id="rId2"/>
              </a:rPr>
              <a:t>Revisioning Information Literacy for Lifelong Meaning</a:t>
            </a:r>
            <a:r>
              <a:rPr lang="en-US" dirty="0" smtClean="0"/>
              <a:t> by Ward</a:t>
            </a:r>
          </a:p>
          <a:p>
            <a:r>
              <a:rPr lang="en-US" u="sng" dirty="0" smtClean="0">
                <a:hlinkClick r:id="rId3"/>
              </a:rPr>
              <a:t>Connecting the Dots</a:t>
            </a:r>
            <a:r>
              <a:rPr lang="en-US" dirty="0" smtClean="0"/>
              <a:t> by McKenzie </a:t>
            </a:r>
            <a:endParaRPr lang="en-US" dirty="0"/>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Guest Speaker</a:t>
            </a:r>
            <a:endParaRPr lang="en-US" dirty="0"/>
          </a:p>
        </p:txBody>
      </p:sp>
      <p:sp>
        <p:nvSpPr>
          <p:cNvPr id="3" name="Content Placeholder 2"/>
          <p:cNvSpPr>
            <a:spLocks noGrp="1"/>
          </p:cNvSpPr>
          <p:nvPr>
            <p:ph idx="1"/>
          </p:nvPr>
        </p:nvSpPr>
        <p:spPr>
          <a:xfrm>
            <a:off x="252047" y="1861440"/>
            <a:ext cx="5894039" cy="4264723"/>
          </a:xfrm>
        </p:spPr>
        <p:txBody>
          <a:bodyPr>
            <a:normAutofit lnSpcReduction="10000"/>
          </a:bodyPr>
          <a:lstStyle/>
          <a:p>
            <a:r>
              <a:rPr lang="en-US" dirty="0" smtClean="0"/>
              <a:t>Dane Ward</a:t>
            </a:r>
          </a:p>
          <a:p>
            <a:pPr lvl="1"/>
            <a:r>
              <a:rPr lang="en-US" dirty="0" smtClean="0"/>
              <a:t>Associate Dean of Public Services Illinois State University's Milner Library </a:t>
            </a:r>
          </a:p>
          <a:p>
            <a:pPr lvl="1"/>
            <a:r>
              <a:rPr lang="en-US" dirty="0" err="1" smtClean="0"/>
              <a:t>ACRL’s</a:t>
            </a:r>
            <a:r>
              <a:rPr lang="en-US" dirty="0" smtClean="0"/>
              <a:t> Institute for Information Literacy</a:t>
            </a:r>
          </a:p>
          <a:p>
            <a:pPr lvl="1"/>
            <a:r>
              <a:rPr lang="en-US" dirty="0" smtClean="0"/>
              <a:t>National Forum on Information Literacy</a:t>
            </a:r>
          </a:p>
          <a:p>
            <a:pPr lvl="1"/>
            <a:r>
              <a:rPr lang="en-US" dirty="0" smtClean="0"/>
              <a:t>http://</a:t>
            </a:r>
            <a:r>
              <a:rPr lang="en-US" dirty="0" err="1" smtClean="0"/>
              <a:t>www.infolit.org/sites.html</a:t>
            </a:r>
            <a:endParaRPr lang="en-US" dirty="0"/>
          </a:p>
        </p:txBody>
      </p:sp>
      <p:pic>
        <p:nvPicPr>
          <p:cNvPr id="4" name="Picture 3"/>
          <p:cNvPicPr>
            <a:picLocks noChangeAspect="1"/>
          </p:cNvPicPr>
          <p:nvPr/>
        </p:nvPicPr>
        <p:blipFill>
          <a:blip r:embed="rId2"/>
          <a:stretch>
            <a:fillRect/>
          </a:stretch>
        </p:blipFill>
        <p:spPr>
          <a:xfrm>
            <a:off x="6629400" y="2488970"/>
            <a:ext cx="2057400" cy="2578100"/>
          </a:xfrm>
          <a:prstGeom prst="rect">
            <a:avLst/>
          </a:prstGeom>
        </p:spPr>
      </p:pic>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Happy Spring Break</a:t>
            </a: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Housekeeping</a:t>
            </a:r>
            <a:endParaRPr lang="en-US" dirty="0"/>
          </a:p>
        </p:txBody>
      </p:sp>
      <p:sp>
        <p:nvSpPr>
          <p:cNvPr id="3" name="Content Placeholder 2"/>
          <p:cNvSpPr>
            <a:spLocks noGrp="1"/>
          </p:cNvSpPr>
          <p:nvPr>
            <p:ph idx="1"/>
          </p:nvPr>
        </p:nvSpPr>
        <p:spPr/>
        <p:txBody>
          <a:bodyPr/>
          <a:lstStyle/>
          <a:p>
            <a:r>
              <a:rPr lang="en-US" dirty="0" smtClean="0"/>
              <a:t>Returned Information Literacy Lessons</a:t>
            </a:r>
          </a:p>
          <a:p>
            <a:r>
              <a:rPr lang="en-US" dirty="0" smtClean="0"/>
              <a:t>Spring Break next week</a:t>
            </a:r>
          </a:p>
          <a:p>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Information Literacy in the News</a:t>
            </a:r>
            <a:endParaRPr lang="en-US" dirty="0"/>
          </a:p>
        </p:txBody>
      </p:sp>
      <p:sp>
        <p:nvSpPr>
          <p:cNvPr id="3" name="Content Placeholder 2"/>
          <p:cNvSpPr>
            <a:spLocks noGrp="1"/>
          </p:cNvSpPr>
          <p:nvPr>
            <p:ph idx="1"/>
          </p:nvPr>
        </p:nvSpPr>
        <p:spPr/>
        <p:txBody>
          <a:bodyPr/>
          <a:lstStyle/>
          <a:p>
            <a:r>
              <a:rPr lang="en-US" dirty="0" smtClean="0"/>
              <a:t>Encyclopedia Britannica going out of print</a:t>
            </a:r>
          </a:p>
          <a:p>
            <a:pPr lvl="1"/>
            <a:r>
              <a:rPr lang="en-US" sz="1100" dirty="0" smtClean="0"/>
              <a:t>http://mediadecoder.blogs.nytimes.com/2012/03/13/after-244-years-encyclopaedia-britannica-stops-the-presses/</a:t>
            </a:r>
          </a:p>
          <a:p>
            <a:r>
              <a:rPr lang="en-US" dirty="0" smtClean="0"/>
              <a:t>Google’s privacy </a:t>
            </a:r>
          </a:p>
          <a:p>
            <a:pPr lvl="1"/>
            <a:r>
              <a:rPr lang="en-US" sz="1800" dirty="0" smtClean="0"/>
              <a:t>http://www.npr.org/2012/03/16/148732683/business-news</a:t>
            </a:r>
            <a:endParaRPr lang="en-US" sz="1800" dirty="0"/>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Explorations in Collaboration</a:t>
            </a:r>
            <a:br>
              <a:rPr lang="en-US" dirty="0" smtClean="0"/>
            </a:br>
            <a:r>
              <a:rPr lang="en-US" dirty="0" smtClean="0"/>
              <a:t>Assignment </a:t>
            </a:r>
            <a:endParaRPr lang="en-US" dirty="0"/>
          </a:p>
        </p:txBody>
      </p:sp>
      <p:sp>
        <p:nvSpPr>
          <p:cNvPr id="3" name="Content Placeholder 2"/>
          <p:cNvSpPr>
            <a:spLocks noGrp="1"/>
          </p:cNvSpPr>
          <p:nvPr>
            <p:ph idx="1"/>
          </p:nvPr>
        </p:nvSpPr>
        <p:spPr/>
        <p:txBody>
          <a:bodyPr>
            <a:normAutofit fontScale="85000" lnSpcReduction="10000"/>
          </a:bodyPr>
          <a:lstStyle/>
          <a:p>
            <a:pPr algn="ctr">
              <a:buNone/>
            </a:pPr>
            <a:r>
              <a:rPr lang="en-US" b="1" dirty="0" smtClean="0"/>
              <a:t>	You may select from one of the following options. Write a 2-3 page paper describing your observations relating to collaboration. </a:t>
            </a:r>
          </a:p>
          <a:p>
            <a:r>
              <a:rPr lang="en-US" b="1" dirty="0" smtClean="0"/>
              <a:t>1. If you are a school media specialist, approach a teacher with a possible project for collaboration. If you are a teacher, approach a media specialist with a possible project for collaboration. </a:t>
            </a:r>
          </a:p>
          <a:p>
            <a:r>
              <a:rPr lang="en-US" b="1" dirty="0" smtClean="0"/>
              <a:t>2. Observe a media specialist presenting a lesson. </a:t>
            </a:r>
          </a:p>
          <a:p>
            <a:r>
              <a:rPr lang="en-US" b="1" dirty="0" smtClean="0"/>
              <a:t>3. Interview a school librarian about his/her collaboration experience. 	</a:t>
            </a:r>
          </a:p>
          <a:p>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Explorations in Collaboration</a:t>
            </a:r>
            <a:br>
              <a:rPr lang="en-US" dirty="0" smtClean="0"/>
            </a:br>
            <a:r>
              <a:rPr lang="en-US" dirty="0" smtClean="0"/>
              <a:t>Assignment </a:t>
            </a:r>
            <a:endParaRPr lang="en-US" dirty="0"/>
          </a:p>
        </p:txBody>
      </p:sp>
      <p:sp>
        <p:nvSpPr>
          <p:cNvPr id="3" name="Content Placeholder 2"/>
          <p:cNvSpPr>
            <a:spLocks noGrp="1"/>
          </p:cNvSpPr>
          <p:nvPr>
            <p:ph idx="1"/>
          </p:nvPr>
        </p:nvSpPr>
        <p:spPr/>
        <p:txBody>
          <a:bodyPr>
            <a:normAutofit fontScale="92500" lnSpcReduction="20000"/>
          </a:bodyPr>
          <a:lstStyle/>
          <a:p>
            <a:pPr>
              <a:buNone/>
            </a:pPr>
            <a:endParaRPr lang="en-US" b="1" dirty="0" smtClean="0"/>
          </a:p>
          <a:p>
            <a:r>
              <a:rPr lang="en-US" dirty="0" smtClean="0"/>
              <a:t>Detailed description of the observation, discussion, or interview. 	</a:t>
            </a:r>
          </a:p>
          <a:p>
            <a:r>
              <a:rPr lang="en-US" dirty="0" smtClean="0"/>
              <a:t>What is your evaluation of the collaboration that occurred? How effective was the collaboration 	</a:t>
            </a:r>
          </a:p>
          <a:p>
            <a:r>
              <a:rPr lang="en-US" dirty="0" smtClean="0"/>
              <a:t>Collaboration 	A meaningful lesson was observed, created, or discussed in an interview. 	</a:t>
            </a:r>
          </a:p>
          <a:p>
            <a:r>
              <a:rPr lang="en-US" dirty="0" smtClean="0"/>
              <a:t>Suggestions for Improvement 	What could this media specialist or you have done to improve the collaboration? 		</a:t>
            </a:r>
          </a:p>
          <a:p>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would you define Web 2.0?</a:t>
            </a:r>
            <a:endParaRPr lang="en-US"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17134</TotalTime>
  <Words>1033</Words>
  <Application>Microsoft Macintosh PowerPoint</Application>
  <PresentationFormat>On-screen Show (4:3)</PresentationFormat>
  <Paragraphs>202</Paragraphs>
  <Slides>44</Slides>
  <Notes>2</Notes>
  <HiddenSlides>0</HiddenSlides>
  <MMClips>0</MMClips>
  <ScaleCrop>false</ScaleCrop>
  <HeadingPairs>
    <vt:vector size="4" baseType="variant">
      <vt:variant>
        <vt:lpstr>Design Template</vt:lpstr>
      </vt:variant>
      <vt:variant>
        <vt:i4>1</vt:i4>
      </vt:variant>
      <vt:variant>
        <vt:lpstr>Slide Titles</vt:lpstr>
      </vt:variant>
      <vt:variant>
        <vt:i4>44</vt:i4>
      </vt:variant>
    </vt:vector>
  </HeadingPairs>
  <TitlesOfParts>
    <vt:vector size="45" baseType="lpstr">
      <vt:lpstr>Office Theme</vt:lpstr>
      <vt:lpstr>Information Literacy Instruction for School Libraries</vt:lpstr>
      <vt:lpstr>Welcome back Everyone!</vt:lpstr>
      <vt:lpstr>Question of the week</vt:lpstr>
      <vt:lpstr>Agenda</vt:lpstr>
      <vt:lpstr>Housekeeping</vt:lpstr>
      <vt:lpstr>Information Literacy in the News</vt:lpstr>
      <vt:lpstr>Explorations in Collaboration Assignment </vt:lpstr>
      <vt:lpstr>Explorations in Collaboration Assignment </vt:lpstr>
      <vt:lpstr>How would you define Web 2.0?</vt:lpstr>
      <vt:lpstr>Web 3.0</vt:lpstr>
      <vt:lpstr>Web 1.0 vs. Web 2.0</vt:lpstr>
      <vt:lpstr>Web 2.0 Paradigm Shift</vt:lpstr>
      <vt:lpstr>How does Web 2.0 assist  Information Literacy? </vt:lpstr>
      <vt:lpstr>Question of the week</vt:lpstr>
      <vt:lpstr>Small Group Activity</vt:lpstr>
      <vt:lpstr>Task Definintion</vt:lpstr>
      <vt:lpstr>Information Seeking Strategies</vt:lpstr>
      <vt:lpstr>Location &amp; Access</vt:lpstr>
      <vt:lpstr>Use of Information</vt:lpstr>
      <vt:lpstr>Synthesis</vt:lpstr>
      <vt:lpstr>Evaluation</vt:lpstr>
      <vt:lpstr>Task Definintion</vt:lpstr>
      <vt:lpstr>Information Seeking Strategies</vt:lpstr>
      <vt:lpstr>Location &amp; Access</vt:lpstr>
      <vt:lpstr>Use of Information</vt:lpstr>
      <vt:lpstr>Synthesis</vt:lpstr>
      <vt:lpstr>Evaluation</vt:lpstr>
      <vt:lpstr>Myers-Briggs</vt:lpstr>
      <vt:lpstr>What do the letters stand for?</vt:lpstr>
      <vt:lpstr>Personality Tests</vt:lpstr>
      <vt:lpstr>Myers-Briggs cont.</vt:lpstr>
      <vt:lpstr>Collaboration in the School Social Network</vt:lpstr>
      <vt:lpstr>Bob’s 3</vt:lpstr>
      <vt:lpstr>Formal Collaboration</vt:lpstr>
      <vt:lpstr>Co-Teaching Strategies</vt:lpstr>
      <vt:lpstr>Collaboration</vt:lpstr>
      <vt:lpstr>Bring Them On Board</vt:lpstr>
      <vt:lpstr>Build a Team</vt:lpstr>
      <vt:lpstr>What do they bring to the table?</vt:lpstr>
      <vt:lpstr>What do they bring to the table?</vt:lpstr>
      <vt:lpstr>Success Stories</vt:lpstr>
      <vt:lpstr>For Next Time</vt:lpstr>
      <vt:lpstr>Guest Speaker</vt:lpstr>
      <vt:lpstr>Happy Spring Break</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Information Literacy</dc:title>
  <dc:creator>Chris Bohne</dc:creator>
  <cp:lastModifiedBy>Chris Bohne</cp:lastModifiedBy>
  <cp:revision>70</cp:revision>
  <dcterms:created xsi:type="dcterms:W3CDTF">2012-03-22T11:31:13Z</dcterms:created>
  <dcterms:modified xsi:type="dcterms:W3CDTF">2012-03-22T11:31:48Z</dcterms:modified>
</cp:coreProperties>
</file>